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Lst>
  <p:sldSz cy="6858000" cx="12192000"/>
  <p:notesSz cx="7010400" cy="9296400"/>
  <p:embeddedFontLst>
    <p:embeddedFont>
      <p:font typeface="Corbel"/>
      <p:regular r:id="rId57"/>
      <p:bold r:id="rId58"/>
      <p:italic r:id="rId59"/>
      <p:boldItalic r:id="rId6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61" roundtripDataSignature="AMtx7mjJB1jnjCrRaqDFdLEPKxzLOszw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1" Type="http://customschemas.google.com/relationships/presentationmetadata" Target="meta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font" Target="fonts/Corbel-boldItalic.fnt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font" Target="fonts/Corbel-regular.fntdata"/><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font" Target="fonts/Corbel-italic.fntdata"/><Relationship Id="rId14" Type="http://schemas.openxmlformats.org/officeDocument/2006/relationships/slide" Target="slides/slide9.xml"/><Relationship Id="rId58" Type="http://schemas.openxmlformats.org/officeDocument/2006/relationships/font" Target="fonts/Corbel-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6434"/>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6434"/>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6433"/>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0" name="Google Shape;90;p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1" name="Google Shape;161;p1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3: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8" name="Google Shape;168;p1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4: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5" name="Google Shape;175;p1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5: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2" name="Google Shape;182;p1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9" name="Google Shape;189;p1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7: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96" name="Google Shape;196;p1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8: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3" name="Google Shape;203;p1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9: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0" name="Google Shape;210;p1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0: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7" name="Google Shape;217;p2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8" name="Google Shape;98;p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1: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24" name="Google Shape;224;p2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31" name="Google Shape;231;p2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3: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38" name="Google Shape;238;p2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4: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5" name="Google Shape;245;p2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5: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52" name="Google Shape;252;p2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59" name="Google Shape;259;p2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7: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66" name="Google Shape;266;p2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8: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73" name="Google Shape;273;p2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9: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80" name="Google Shape;280;p2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0: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87" name="Google Shape;287;p3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1: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94" name="Google Shape;294;p3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01" name="Google Shape;301;p3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3: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08" name="Google Shape;308;p3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34: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15" name="Google Shape;315;p3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35: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22" name="Google Shape;322;p3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3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29" name="Google Shape;329;p3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37: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36" name="Google Shape;336;p3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38: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43" name="Google Shape;343;p3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39: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50" name="Google Shape;350;p3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40: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57" name="Google Shape;357;p4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41: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64" name="Google Shape;364;p4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4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71" name="Google Shape;371;p4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43: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78" name="Google Shape;378;p4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44: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85" name="Google Shape;385;p4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45: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92" name="Google Shape;392;p4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4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99" name="Google Shape;399;p4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47: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06" name="Google Shape;406;p4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48: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13" name="Google Shape;413;p4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49: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20" name="Google Shape;420;p4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50: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27" name="Google Shape;427;p5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51: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34" name="Google Shape;434;p5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5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41" name="Google Shape;441;p5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6" name="Shape 16"/>
        <p:cNvGrpSpPr/>
        <p:nvPr/>
      </p:nvGrpSpPr>
      <p:grpSpPr>
        <a:xfrm>
          <a:off x="0" y="0"/>
          <a:ext cx="0" cy="0"/>
          <a:chOff x="0" y="0"/>
          <a:chExt cx="0" cy="0"/>
        </a:xfrm>
      </p:grpSpPr>
      <p:sp>
        <p:nvSpPr>
          <p:cNvPr id="17" name="Google Shape;17;p54"/>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54"/>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Corbe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4"/>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5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6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63"/>
          <p:cNvSpPr txBox="1"/>
          <p:nvPr>
            <p:ph idx="1" type="body"/>
          </p:nvPr>
        </p:nvSpPr>
        <p:spPr>
          <a:xfrm rot="5400000">
            <a:off x="3991839" y="-777240"/>
            <a:ext cx="4206240" cy="978408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8" name="Google Shape;78;p6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6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6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1" name="Shape 81"/>
        <p:cNvGrpSpPr/>
        <p:nvPr/>
      </p:nvGrpSpPr>
      <p:grpSpPr>
        <a:xfrm>
          <a:off x="0" y="0"/>
          <a:ext cx="0" cy="0"/>
          <a:chOff x="0" y="0"/>
          <a:chExt cx="0" cy="0"/>
        </a:xfrm>
      </p:grpSpPr>
      <p:sp>
        <p:nvSpPr>
          <p:cNvPr id="82" name="Google Shape;82;p64"/>
          <p:cNvSpPr/>
          <p:nvPr/>
        </p:nvSpPr>
        <p:spPr>
          <a:xfrm>
            <a:off x="9019312" y="0"/>
            <a:ext cx="2743200" cy="6858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64"/>
          <p:cNvSpPr txBox="1"/>
          <p:nvPr>
            <p:ph type="title"/>
          </p:nvPr>
        </p:nvSpPr>
        <p:spPr>
          <a:xfrm rot="5400000">
            <a:off x="7413033" y="2022229"/>
            <a:ext cx="5897562" cy="240238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64"/>
          <p:cNvSpPr txBox="1"/>
          <p:nvPr>
            <p:ph idx="1" type="body"/>
          </p:nvPr>
        </p:nvSpPr>
        <p:spPr>
          <a:xfrm rot="5400000">
            <a:off x="1876063" y="-763227"/>
            <a:ext cx="5897562" cy="797329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5" name="Google Shape;85;p64"/>
          <p:cNvSpPr txBox="1"/>
          <p:nvPr>
            <p:ph idx="10" type="dt"/>
          </p:nvPr>
        </p:nvSpPr>
        <p:spPr>
          <a:xfrm>
            <a:off x="838200" y="6422854"/>
            <a:ext cx="2743196"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64"/>
          <p:cNvSpPr txBox="1"/>
          <p:nvPr>
            <p:ph idx="11" type="ftr"/>
          </p:nvPr>
        </p:nvSpPr>
        <p:spPr>
          <a:xfrm>
            <a:off x="3776135" y="6422854"/>
            <a:ext cx="427966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64"/>
          <p:cNvSpPr txBox="1"/>
          <p:nvPr>
            <p:ph idx="12" type="sldNum"/>
          </p:nvPr>
        </p:nvSpPr>
        <p:spPr>
          <a:xfrm>
            <a:off x="8073048" y="6422854"/>
            <a:ext cx="879759"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5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5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56"/>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6"/>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Corbe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6"/>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33" name="Google Shape;33;p5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Corbel"/>
                <a:ea typeface="Corbel"/>
                <a:cs typeface="Corbel"/>
                <a:sym typeface="Corbel"/>
              </a:defRPr>
            </a:lvl1pPr>
            <a:lvl2pPr indent="0" lvl="1" marL="0" algn="l">
              <a:spcBef>
                <a:spcPts val="0"/>
              </a:spcBef>
              <a:buNone/>
              <a:defRPr b="0" i="0" sz="1200" u="none" cap="none" strike="noStrike">
                <a:solidFill>
                  <a:schemeClr val="dk2"/>
                </a:solidFill>
                <a:latin typeface="Corbel"/>
                <a:ea typeface="Corbel"/>
                <a:cs typeface="Corbel"/>
                <a:sym typeface="Corbel"/>
              </a:defRPr>
            </a:lvl2pPr>
            <a:lvl3pPr indent="0" lvl="2" marL="0" algn="l">
              <a:spcBef>
                <a:spcPts val="0"/>
              </a:spcBef>
              <a:buNone/>
              <a:defRPr b="0" i="0" sz="1200" u="none" cap="none" strike="noStrike">
                <a:solidFill>
                  <a:schemeClr val="dk2"/>
                </a:solidFill>
                <a:latin typeface="Corbel"/>
                <a:ea typeface="Corbel"/>
                <a:cs typeface="Corbel"/>
                <a:sym typeface="Corbel"/>
              </a:defRPr>
            </a:lvl3pPr>
            <a:lvl4pPr indent="0" lvl="3" marL="0" algn="l">
              <a:spcBef>
                <a:spcPts val="0"/>
              </a:spcBef>
              <a:buNone/>
              <a:defRPr b="0" i="0" sz="1200" u="none" cap="none" strike="noStrike">
                <a:solidFill>
                  <a:schemeClr val="dk2"/>
                </a:solidFill>
                <a:latin typeface="Corbel"/>
                <a:ea typeface="Corbel"/>
                <a:cs typeface="Corbel"/>
                <a:sym typeface="Corbel"/>
              </a:defRPr>
            </a:lvl4pPr>
            <a:lvl5pPr indent="0" lvl="4" marL="0" algn="l">
              <a:spcBef>
                <a:spcPts val="0"/>
              </a:spcBef>
              <a:buNone/>
              <a:defRPr b="0" i="0" sz="1200" u="none" cap="none" strike="noStrike">
                <a:solidFill>
                  <a:schemeClr val="dk2"/>
                </a:solidFill>
                <a:latin typeface="Corbel"/>
                <a:ea typeface="Corbel"/>
                <a:cs typeface="Corbel"/>
                <a:sym typeface="Corbel"/>
              </a:defRPr>
            </a:lvl5pPr>
            <a:lvl6pPr indent="0" lvl="5" marL="0" algn="l">
              <a:spcBef>
                <a:spcPts val="0"/>
              </a:spcBef>
              <a:buNone/>
              <a:defRPr b="0" i="0" sz="1200" u="none" cap="none" strike="noStrike">
                <a:solidFill>
                  <a:schemeClr val="dk2"/>
                </a:solidFill>
                <a:latin typeface="Corbel"/>
                <a:ea typeface="Corbel"/>
                <a:cs typeface="Corbel"/>
                <a:sym typeface="Corbel"/>
              </a:defRPr>
            </a:lvl6pPr>
            <a:lvl7pPr indent="0" lvl="6" marL="0" algn="l">
              <a:spcBef>
                <a:spcPts val="0"/>
              </a:spcBef>
              <a:buNone/>
              <a:defRPr b="0" i="0" sz="1200" u="none" cap="none" strike="noStrike">
                <a:solidFill>
                  <a:schemeClr val="dk2"/>
                </a:solidFill>
                <a:latin typeface="Corbel"/>
                <a:ea typeface="Corbel"/>
                <a:cs typeface="Corbel"/>
                <a:sym typeface="Corbel"/>
              </a:defRPr>
            </a:lvl7pPr>
            <a:lvl8pPr indent="0" lvl="7" marL="0" algn="l">
              <a:spcBef>
                <a:spcPts val="0"/>
              </a:spcBef>
              <a:buNone/>
              <a:defRPr b="0" i="0" sz="1200" u="none" cap="none" strike="noStrike">
                <a:solidFill>
                  <a:schemeClr val="dk2"/>
                </a:solidFill>
                <a:latin typeface="Corbel"/>
                <a:ea typeface="Corbel"/>
                <a:cs typeface="Corbel"/>
                <a:sym typeface="Corbel"/>
              </a:defRPr>
            </a:lvl8pPr>
            <a:lvl9pPr indent="0" lvl="8" marL="0" algn="l">
              <a:spcBef>
                <a:spcPts val="0"/>
              </a:spcBef>
              <a:buNone/>
              <a:defRPr b="0" i="0" sz="1200" u="none" cap="none" strike="noStrike">
                <a:solidFill>
                  <a:schemeClr val="dk2"/>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5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7"/>
          <p:cNvSpPr txBox="1"/>
          <p:nvPr>
            <p:ph idx="1" type="body"/>
          </p:nvPr>
        </p:nvSpPr>
        <p:spPr>
          <a:xfrm>
            <a:off x="1205344" y="2011680"/>
            <a:ext cx="4754880" cy="420624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39" name="Google Shape;39;p57"/>
          <p:cNvSpPr txBox="1"/>
          <p:nvPr>
            <p:ph idx="2" type="body"/>
          </p:nvPr>
        </p:nvSpPr>
        <p:spPr>
          <a:xfrm>
            <a:off x="6230391" y="2011680"/>
            <a:ext cx="4754880" cy="420624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40" name="Google Shape;40;p5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5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8"/>
          <p:cNvSpPr txBox="1"/>
          <p:nvPr>
            <p:ph idx="1" type="body"/>
          </p:nvPr>
        </p:nvSpPr>
        <p:spPr>
          <a:xfrm>
            <a:off x="1207008" y="1913470"/>
            <a:ext cx="4754880" cy="74309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100"/>
              <a:buNone/>
              <a:defRPr b="1" sz="2100"/>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6" name="Google Shape;46;p58"/>
          <p:cNvSpPr txBox="1"/>
          <p:nvPr>
            <p:ph idx="2" type="body"/>
          </p:nvPr>
        </p:nvSpPr>
        <p:spPr>
          <a:xfrm>
            <a:off x="1207008" y="2656566"/>
            <a:ext cx="4754880" cy="356616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47" name="Google Shape;47;p58"/>
          <p:cNvSpPr txBox="1"/>
          <p:nvPr>
            <p:ph idx="3" type="body"/>
          </p:nvPr>
        </p:nvSpPr>
        <p:spPr>
          <a:xfrm>
            <a:off x="6231230" y="1913470"/>
            <a:ext cx="4754880" cy="74309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100"/>
              <a:buNone/>
              <a:defRPr b="1" sz="2100"/>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58"/>
          <p:cNvSpPr txBox="1"/>
          <p:nvPr>
            <p:ph idx="4" type="body"/>
          </p:nvPr>
        </p:nvSpPr>
        <p:spPr>
          <a:xfrm>
            <a:off x="6231230" y="2656564"/>
            <a:ext cx="4754880" cy="356616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49" name="Google Shape;49;p5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5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5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5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5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7" name="Shape 57"/>
        <p:cNvGrpSpPr/>
        <p:nvPr/>
      </p:nvGrpSpPr>
      <p:grpSpPr>
        <a:xfrm>
          <a:off x="0" y="0"/>
          <a:ext cx="0" cy="0"/>
          <a:chOff x="0" y="0"/>
          <a:chExt cx="0" cy="0"/>
        </a:xfrm>
      </p:grpSpPr>
      <p:sp>
        <p:nvSpPr>
          <p:cNvPr id="58" name="Google Shape;58;p6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6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6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61"/>
          <p:cNvSpPr txBox="1"/>
          <p:nvPr>
            <p:ph idx="1" type="body"/>
          </p:nvPr>
        </p:nvSpPr>
        <p:spPr>
          <a:xfrm>
            <a:off x="1207008" y="2120054"/>
            <a:ext cx="6126480" cy="41148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200"/>
              </a:spcBef>
              <a:spcAft>
                <a:spcPts val="0"/>
              </a:spcAft>
              <a:buSzPts val="3200"/>
              <a:buChar char="▪"/>
              <a:defRPr sz="3200"/>
            </a:lvl1pPr>
            <a:lvl2pPr indent="-406400" lvl="1" marL="914400" algn="l">
              <a:lnSpc>
                <a:spcPct val="90000"/>
              </a:lnSpc>
              <a:spcBef>
                <a:spcPts val="200"/>
              </a:spcBef>
              <a:spcAft>
                <a:spcPts val="0"/>
              </a:spcAft>
              <a:buSzPts val="2800"/>
              <a:buChar char="▪"/>
              <a:defRPr sz="2800"/>
            </a:lvl2pPr>
            <a:lvl3pPr indent="-381000" lvl="2" marL="1371600" algn="l">
              <a:lnSpc>
                <a:spcPct val="90000"/>
              </a:lnSpc>
              <a:spcBef>
                <a:spcPts val="400"/>
              </a:spcBef>
              <a:spcAft>
                <a:spcPts val="0"/>
              </a:spcAft>
              <a:buSzPts val="2400"/>
              <a:buChar char="▪"/>
              <a:defRPr sz="2400"/>
            </a:lvl3pPr>
            <a:lvl4pPr indent="-355600" lvl="3" marL="1828800" algn="l">
              <a:lnSpc>
                <a:spcPct val="90000"/>
              </a:lnSpc>
              <a:spcBef>
                <a:spcPts val="400"/>
              </a:spcBef>
              <a:spcAft>
                <a:spcPts val="0"/>
              </a:spcAft>
              <a:buSzPts val="2000"/>
              <a:buChar char="▪"/>
              <a:defRPr sz="2000"/>
            </a:lvl4pPr>
            <a:lvl5pPr indent="-355600" lvl="4" marL="2286000" algn="l">
              <a:lnSpc>
                <a:spcPct val="90000"/>
              </a:lnSpc>
              <a:spcBef>
                <a:spcPts val="400"/>
              </a:spcBef>
              <a:spcAft>
                <a:spcPts val="0"/>
              </a:spcAft>
              <a:buSzPts val="2000"/>
              <a:buChar char="▪"/>
              <a:defRPr sz="2000"/>
            </a:lvl5pPr>
            <a:lvl6pPr indent="-355600" lvl="5" marL="2743200" algn="l">
              <a:lnSpc>
                <a:spcPct val="90000"/>
              </a:lnSpc>
              <a:spcBef>
                <a:spcPts val="400"/>
              </a:spcBef>
              <a:spcAft>
                <a:spcPts val="0"/>
              </a:spcAft>
              <a:buSzPts val="2000"/>
              <a:buChar char="▪"/>
              <a:defRPr sz="2000"/>
            </a:lvl6pPr>
            <a:lvl7pPr indent="-355600" lvl="6" marL="3200400" algn="l">
              <a:lnSpc>
                <a:spcPct val="90000"/>
              </a:lnSpc>
              <a:spcBef>
                <a:spcPts val="400"/>
              </a:spcBef>
              <a:spcAft>
                <a:spcPts val="0"/>
              </a:spcAft>
              <a:buSzPts val="2000"/>
              <a:buChar char="▪"/>
              <a:defRPr sz="2000"/>
            </a:lvl7pPr>
            <a:lvl8pPr indent="-355600" lvl="7" marL="3657600" algn="l">
              <a:lnSpc>
                <a:spcPct val="90000"/>
              </a:lnSpc>
              <a:spcBef>
                <a:spcPts val="400"/>
              </a:spcBef>
              <a:spcAft>
                <a:spcPts val="0"/>
              </a:spcAft>
              <a:buSzPts val="2000"/>
              <a:buChar char="▪"/>
              <a:defRPr sz="2000"/>
            </a:lvl8pPr>
            <a:lvl9pPr indent="-355600" lvl="8" marL="4114800" algn="l">
              <a:lnSpc>
                <a:spcPct val="90000"/>
              </a:lnSpc>
              <a:spcBef>
                <a:spcPts val="400"/>
              </a:spcBef>
              <a:spcAft>
                <a:spcPts val="400"/>
              </a:spcAft>
              <a:buSzPts val="2000"/>
              <a:buChar char="▪"/>
              <a:defRPr sz="2000"/>
            </a:lvl9pPr>
          </a:lstStyle>
          <a:p/>
        </p:txBody>
      </p:sp>
      <p:sp>
        <p:nvSpPr>
          <p:cNvPr id="64" name="Google Shape;64;p61"/>
          <p:cNvSpPr txBox="1"/>
          <p:nvPr>
            <p:ph idx="2" type="body"/>
          </p:nvPr>
        </p:nvSpPr>
        <p:spPr>
          <a:xfrm>
            <a:off x="7789023" y="2147486"/>
            <a:ext cx="3200400" cy="3432319"/>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200"/>
              </a:spcBef>
              <a:spcAft>
                <a:spcPts val="0"/>
              </a:spcAft>
              <a:buSzPts val="1800"/>
              <a:buNone/>
              <a:defRPr sz="18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65" name="Google Shape;65;p6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6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6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6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62"/>
          <p:cNvSpPr/>
          <p:nvPr>
            <p:ph idx="2" type="pic"/>
          </p:nvPr>
        </p:nvSpPr>
        <p:spPr>
          <a:xfrm>
            <a:off x="1280160" y="2211494"/>
            <a:ext cx="6126480" cy="3931920"/>
          </a:xfrm>
          <a:prstGeom prst="rect">
            <a:avLst/>
          </a:prstGeom>
          <a:solidFill>
            <a:srgbClr val="F7F7F7"/>
          </a:solidFill>
          <a:ln>
            <a:noFill/>
          </a:ln>
        </p:spPr>
      </p:sp>
      <p:sp>
        <p:nvSpPr>
          <p:cNvPr id="71" name="Google Shape;71;p62"/>
          <p:cNvSpPr txBox="1"/>
          <p:nvPr>
            <p:ph idx="1" type="body"/>
          </p:nvPr>
        </p:nvSpPr>
        <p:spPr>
          <a:xfrm>
            <a:off x="7790688" y="2150621"/>
            <a:ext cx="3200400" cy="3429000"/>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200"/>
              </a:spcBef>
              <a:spcAft>
                <a:spcPts val="0"/>
              </a:spcAft>
              <a:buSzPts val="1800"/>
              <a:buNone/>
              <a:defRPr sz="18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2" name="Google Shape;72;p6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6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6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53"/>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5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Corbel"/>
              <a:buNone/>
              <a:defRPr b="0" i="0" sz="4000" u="none" cap="none" strike="noStrike">
                <a:solidFill>
                  <a:schemeClr val="dk2"/>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53"/>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Corbel"/>
                <a:ea typeface="Corbel"/>
                <a:cs typeface="Corbel"/>
                <a:sym typeface="Corbe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Corbel"/>
                <a:ea typeface="Corbel"/>
                <a:cs typeface="Corbel"/>
                <a:sym typeface="Corbe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Corbel"/>
                <a:ea typeface="Corbel"/>
                <a:cs typeface="Corbel"/>
                <a:sym typeface="Corbe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13" name="Google Shape;13;p5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4" name="Google Shape;14;p5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5" name="Google Shape;15;p5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Corbel"/>
                <a:ea typeface="Corbel"/>
                <a:cs typeface="Corbel"/>
                <a:sym typeface="Corbel"/>
              </a:defRPr>
            </a:lvl1pPr>
            <a:lvl2pPr indent="0" lvl="1" marL="0" marR="0" rtl="0" algn="l">
              <a:spcBef>
                <a:spcPts val="0"/>
              </a:spcBef>
              <a:buNone/>
              <a:defRPr b="0" i="0" sz="1200" u="none" cap="none" strike="noStrike">
                <a:solidFill>
                  <a:schemeClr val="lt1"/>
                </a:solidFill>
                <a:latin typeface="Corbel"/>
                <a:ea typeface="Corbel"/>
                <a:cs typeface="Corbel"/>
                <a:sym typeface="Corbel"/>
              </a:defRPr>
            </a:lvl2pPr>
            <a:lvl3pPr indent="0" lvl="2" marL="0" marR="0" rtl="0" algn="l">
              <a:spcBef>
                <a:spcPts val="0"/>
              </a:spcBef>
              <a:buNone/>
              <a:defRPr b="0" i="0" sz="1200" u="none" cap="none" strike="noStrike">
                <a:solidFill>
                  <a:schemeClr val="lt1"/>
                </a:solidFill>
                <a:latin typeface="Corbel"/>
                <a:ea typeface="Corbel"/>
                <a:cs typeface="Corbel"/>
                <a:sym typeface="Corbel"/>
              </a:defRPr>
            </a:lvl3pPr>
            <a:lvl4pPr indent="0" lvl="3" marL="0" marR="0" rtl="0" algn="l">
              <a:spcBef>
                <a:spcPts val="0"/>
              </a:spcBef>
              <a:buNone/>
              <a:defRPr b="0" i="0" sz="1200" u="none" cap="none" strike="noStrike">
                <a:solidFill>
                  <a:schemeClr val="lt1"/>
                </a:solidFill>
                <a:latin typeface="Corbel"/>
                <a:ea typeface="Corbel"/>
                <a:cs typeface="Corbel"/>
                <a:sym typeface="Corbel"/>
              </a:defRPr>
            </a:lvl4pPr>
            <a:lvl5pPr indent="0" lvl="4" marL="0" marR="0" rtl="0" algn="l">
              <a:spcBef>
                <a:spcPts val="0"/>
              </a:spcBef>
              <a:buNone/>
              <a:defRPr b="0" i="0" sz="1200" u="none" cap="none" strike="noStrike">
                <a:solidFill>
                  <a:schemeClr val="lt1"/>
                </a:solidFill>
                <a:latin typeface="Corbel"/>
                <a:ea typeface="Corbel"/>
                <a:cs typeface="Corbel"/>
                <a:sym typeface="Corbel"/>
              </a:defRPr>
            </a:lvl5pPr>
            <a:lvl6pPr indent="0" lvl="5" marL="0" marR="0" rtl="0" algn="l">
              <a:spcBef>
                <a:spcPts val="0"/>
              </a:spcBef>
              <a:buNone/>
              <a:defRPr b="0" i="0" sz="1200" u="none" cap="none" strike="noStrike">
                <a:solidFill>
                  <a:schemeClr val="lt1"/>
                </a:solidFill>
                <a:latin typeface="Corbel"/>
                <a:ea typeface="Corbel"/>
                <a:cs typeface="Corbel"/>
                <a:sym typeface="Corbel"/>
              </a:defRPr>
            </a:lvl6pPr>
            <a:lvl7pPr indent="0" lvl="6" marL="0" marR="0" rtl="0" algn="l">
              <a:spcBef>
                <a:spcPts val="0"/>
              </a:spcBef>
              <a:buNone/>
              <a:defRPr b="0" i="0" sz="1200" u="none" cap="none" strike="noStrike">
                <a:solidFill>
                  <a:schemeClr val="lt1"/>
                </a:solidFill>
                <a:latin typeface="Corbel"/>
                <a:ea typeface="Corbel"/>
                <a:cs typeface="Corbel"/>
                <a:sym typeface="Corbel"/>
              </a:defRPr>
            </a:lvl7pPr>
            <a:lvl8pPr indent="0" lvl="7" marL="0" marR="0" rtl="0" algn="l">
              <a:spcBef>
                <a:spcPts val="0"/>
              </a:spcBef>
              <a:buNone/>
              <a:defRPr b="0" i="0" sz="1200" u="none" cap="none" strike="noStrike">
                <a:solidFill>
                  <a:schemeClr val="lt1"/>
                </a:solidFill>
                <a:latin typeface="Corbel"/>
                <a:ea typeface="Corbel"/>
                <a:cs typeface="Corbel"/>
                <a:sym typeface="Corbel"/>
              </a:defRPr>
            </a:lvl8pPr>
            <a:lvl9pPr indent="0" lvl="8" marL="0" marR="0" rtl="0" algn="l">
              <a:spcBef>
                <a:spcPts val="0"/>
              </a:spcBef>
              <a:buNone/>
              <a:defRPr b="0" i="0" sz="1200" u="none" cap="none" strike="noStrike">
                <a:solidFill>
                  <a:schemeClr val="lt1"/>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ohiohighered.org/sites/default/files/uploads/CCP/resources/CCP%20Course%20Eligibility%20Summary%20-%20June%202019.pdf"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ohiohighered.org/sites/default/files/uploads/CCP/resources/CCP%20Course%20Eligibility%20Summary%20-%20June%202019.pdf"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ohiohighered.org/sites/default/files/uploads/CCP/resources/CCP%20Course%20Eligibility%20Summary%20-%20June%202019.pdf" TargetMode="External"/><Relationship Id="rId4" Type="http://schemas.openxmlformats.org/officeDocument/2006/relationships/hyperlink" Target="https://www.ohiohighered.org/sites/default/files/uploads/CCP/resources/CCP%20Course%20Eligibility%20Summary%20-%20June%202019.pdf" TargetMode="External"/><Relationship Id="rId5"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ohiohighered.org/collegecreditplus"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education.ohio.gov/getattachment/Topics/Ohio-s-Graduation-Requirements/Sections/Classes-of-2023-and-Beyond-Graduation-Requirements/GradReq2023.pdf.aspx?lang=en-US"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s://www.ohiohighered.org/sites/default/files/uploads/CCP/resources/CCP%20Probation%20Dismissal%20Summary%20-June%202019.pdf" TargetMode="Externa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https://www.ohiohighered.org/sites/default/files/uploads/CCP/resources/CCP%20Probation%20Dismissal%20Summary%20-June%202019.pdf" TargetMode="Externa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https://www.ohiohighered.org/sites/default/files/uploads/CCP/resources/CCP%20Probation%20Dismissal%20Summary%20-June%202019.pdf" TargetMode="Externa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s://www.ohiohighered.org/sites/default/files/uploads/CCP/resources/CCP%20Probation%20Dismissal%20Summary%20-June%202019.pdf" TargetMode="Externa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s://www.ohiohighered.org/sites/default/files/uploads/CCP/Intent%20to%20Participate%20form%20Public%20UPDATED%20without%20option%20a%20and%20b.pdf"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hyperlink" Target="https://ohsaaweb.blob.core.windows.net/files/Eligibility/OtherEligibiltyDocs/EligibilityGuidelinesGuidanceCounselors.pdf" TargetMode="Externa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https://transfercredit.ohio.gov/" TargetMode="Externa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hyperlink" Target="https://www.ohiohighered.org/sites/default/files/uploads/CCP/Intent%20to%20Participate%20form%20Public%20UPDATED%20without%20option%20a%20and%20b.pdf" TargetMode="External"/><Relationship Id="rId4" Type="http://schemas.openxmlformats.org/officeDocument/2006/relationships/hyperlink" Target="https://www.act.org/" TargetMode="External"/><Relationship Id="rId5" Type="http://schemas.openxmlformats.org/officeDocument/2006/relationships/hyperlink" Target="https://collegereadiness.collegeboard.org/sat" TargetMode="External"/><Relationship Id="rId6"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hyperlink" Target="https://www.ohiohighered.org/sites/default/files/uploads/CCP/Intent%20to%20Participate%20form%20Public%20UPDATED%20without%20option%20a%20and%20b.pdf"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ohiohighered.org/sites/default/files/uploads/CCP/resources/Student%20Eligibility%20Table%202019%20-%20updated%208%2026%2019.pdf" TargetMode="External"/><Relationship Id="rId4" Type="http://schemas.openxmlformats.org/officeDocument/2006/relationships/hyperlink" Target="https://www.ohiohighered.org/sites/default/files/uploads/CCP/resources/Student%20Eligibility%20flowchart%202019.pdf" TargetMode="External"/><Relationship Id="rId5" Type="http://schemas.openxmlformats.org/officeDocument/2006/relationships/hyperlink" Target="https://codes.ohio.gov/ohio-administrative-code/rule-3333-1-65.14" TargetMode="External"/><Relationship Id="rId6"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www.ohiohighered.org/ccp"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ohiohighered.org/sites/default/files/uploads/CCP/resources/Student%20Eligibility%20flowchart%202019.pdf" TargetMode="External"/><Relationship Id="rId4" Type="http://schemas.openxmlformats.org/officeDocument/2006/relationships/hyperlink" Target="https://codes.ohio.gov/ohio-administrative-code/rule-3333-1-65.14" TargetMode="External"/><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type="ctrTitle"/>
          </p:nvPr>
        </p:nvSpPr>
        <p:spPr>
          <a:xfrm>
            <a:off x="1112922" y="1571694"/>
            <a:ext cx="9966055" cy="2371725"/>
          </a:xfrm>
          <a:prstGeom prst="rect">
            <a:avLst/>
          </a:prstGeom>
          <a:noFill/>
          <a:ln>
            <a:noFill/>
          </a:ln>
        </p:spPr>
        <p:txBody>
          <a:bodyPr anchorCtr="0" anchor="ctr" bIns="45700" lIns="91425" spcFirstLastPara="1" rIns="91425" wrap="square" tIns="45700">
            <a:noAutofit/>
          </a:bodyPr>
          <a:lstStyle/>
          <a:p>
            <a:pPr indent="0" lvl="0" marL="0" rtl="0" algn="ctr">
              <a:lnSpc>
                <a:spcPct val="80000"/>
              </a:lnSpc>
              <a:spcBef>
                <a:spcPts val="0"/>
              </a:spcBef>
              <a:spcAft>
                <a:spcPts val="0"/>
              </a:spcAft>
              <a:buClr>
                <a:schemeClr val="dk2"/>
              </a:buClr>
              <a:buSzPts val="5400"/>
              <a:buFont typeface="Corbel"/>
              <a:buNone/>
            </a:pPr>
            <a:br>
              <a:rPr lang="en-US" sz="5400"/>
            </a:br>
            <a:br>
              <a:rPr lang="en-US" sz="5400"/>
            </a:br>
            <a:r>
              <a:rPr lang="en-US" sz="4000">
                <a:solidFill>
                  <a:srgbClr val="FF00FF"/>
                </a:solidFill>
              </a:rPr>
              <a:t>JOSEPH BADGER SCHOOLS </a:t>
            </a:r>
            <a:br>
              <a:rPr lang="en-US" sz="4000">
                <a:solidFill>
                  <a:srgbClr val="FF00FF"/>
                </a:solidFill>
              </a:rPr>
            </a:br>
            <a:r>
              <a:rPr lang="en-US" sz="4000">
                <a:solidFill>
                  <a:srgbClr val="FF00FF"/>
                </a:solidFill>
              </a:rPr>
              <a:t>2023-2024</a:t>
            </a:r>
            <a:br>
              <a:rPr lang="en-US" sz="4000">
                <a:solidFill>
                  <a:srgbClr val="FF00FF"/>
                </a:solidFill>
              </a:rPr>
            </a:br>
            <a:r>
              <a:rPr lang="en-US" sz="3000">
                <a:solidFill>
                  <a:srgbClr val="FF00FF"/>
                </a:solidFill>
              </a:rPr>
              <a:t>RAEANNE ABRAMOVICH,CCP COORDINATOR</a:t>
            </a:r>
            <a:br>
              <a:rPr b="1" lang="en-US" sz="4000">
                <a:solidFill>
                  <a:schemeClr val="lt1"/>
                </a:solidFill>
              </a:rPr>
            </a:br>
            <a:endParaRPr b="1" sz="4800">
              <a:solidFill>
                <a:schemeClr val="lt1"/>
              </a:solidFill>
            </a:endParaRPr>
          </a:p>
        </p:txBody>
      </p:sp>
      <p:sp>
        <p:nvSpPr>
          <p:cNvPr id="93" name="Google Shape;93;p1"/>
          <p:cNvSpPr txBox="1"/>
          <p:nvPr>
            <p:ph idx="1" type="subTitle"/>
          </p:nvPr>
        </p:nvSpPr>
        <p:spPr>
          <a:xfrm>
            <a:off x="5010537" y="7574803"/>
            <a:ext cx="10058400" cy="11430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000"/>
              <a:buNone/>
            </a:pPr>
            <a:r>
              <a:t/>
            </a:r>
            <a:endParaRPr/>
          </a:p>
        </p:txBody>
      </p:sp>
      <p:pic>
        <p:nvPicPr>
          <p:cNvPr id="94" name="Google Shape;94;p1"/>
          <p:cNvPicPr preferRelativeResize="0"/>
          <p:nvPr/>
        </p:nvPicPr>
        <p:blipFill rotWithShape="1">
          <a:blip r:embed="rId3">
            <a:alphaModFix/>
          </a:blip>
          <a:srcRect b="0" l="0" r="0" t="0"/>
          <a:stretch/>
        </p:blipFill>
        <p:spPr>
          <a:xfrm>
            <a:off x="4066061" y="5572100"/>
            <a:ext cx="4059778" cy="718210"/>
          </a:xfrm>
          <a:prstGeom prst="rect">
            <a:avLst/>
          </a:prstGeom>
          <a:noFill/>
          <a:ln>
            <a:noFill/>
          </a:ln>
        </p:spPr>
      </p:pic>
      <p:pic>
        <p:nvPicPr>
          <p:cNvPr descr="https://lh3.googleusercontent.com/MtH2gXbOjYHgQVIQe5EgueZtCi-glibC-xancwkJcbOpf_C9eucaYA-GvsjfsZsBXHv_MwWt3Sr21wxCD6OqWoVTEthwSQ7s9eflLg5veV5dYcvjI42q_ObNDeMi-afAfqcgro9nn6OxX7pKqw" id="95" name="Google Shape;95;p1"/>
          <p:cNvPicPr preferRelativeResize="0"/>
          <p:nvPr/>
        </p:nvPicPr>
        <p:blipFill rotWithShape="1">
          <a:blip r:embed="rId4">
            <a:alphaModFix/>
          </a:blip>
          <a:srcRect b="0" l="0" r="0" t="0"/>
          <a:stretch/>
        </p:blipFill>
        <p:spPr>
          <a:xfrm>
            <a:off x="4186399" y="188005"/>
            <a:ext cx="3133725" cy="14573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STUDENT ELIGIBILITY ASSESSMENT EXAMS</a:t>
            </a:r>
            <a:endParaRPr/>
          </a:p>
        </p:txBody>
      </p:sp>
      <p:sp>
        <p:nvSpPr>
          <p:cNvPr id="157" name="Google Shape;157;p1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Students’ scores must show that they are ready for “college-level” courses in at least one subtest on an exam</a:t>
            </a:r>
            <a:endParaRPr/>
          </a:p>
          <a:p>
            <a:pPr indent="-203200" lvl="0" marL="182880" rtl="0" algn="l">
              <a:lnSpc>
                <a:spcPct val="100000"/>
              </a:lnSpc>
              <a:spcBef>
                <a:spcPts val="800"/>
              </a:spcBef>
              <a:spcAft>
                <a:spcPts val="0"/>
              </a:spcAft>
              <a:buSzPts val="3200"/>
              <a:buFont typeface="Noto Sans Symbols"/>
              <a:buChar char="▪"/>
            </a:pPr>
            <a:r>
              <a:rPr lang="en-US" sz="3200">
                <a:latin typeface="Calibri"/>
                <a:ea typeface="Calibri"/>
                <a:cs typeface="Calibri"/>
                <a:sym typeface="Calibri"/>
              </a:rPr>
              <a:t> Exams include ACT, SAT, Accuplacer, ALEKS, PlaceU, or MapleSoft</a:t>
            </a:r>
            <a:endParaRPr/>
          </a:p>
          <a:p>
            <a:pPr indent="-190500" lvl="1" marL="411480" rtl="0" algn="l">
              <a:lnSpc>
                <a:spcPct val="100000"/>
              </a:lnSpc>
              <a:spcBef>
                <a:spcPts val="800"/>
              </a:spcBef>
              <a:spcAft>
                <a:spcPts val="0"/>
              </a:spcAft>
              <a:buSzPts val="3000"/>
              <a:buFont typeface="Noto Sans Symbols"/>
              <a:buChar char="▪"/>
            </a:pPr>
            <a:r>
              <a:rPr lang="en-US" sz="3000">
                <a:latin typeface="Calibri"/>
                <a:ea typeface="Calibri"/>
                <a:cs typeface="Calibri"/>
                <a:sym typeface="Calibri"/>
              </a:rPr>
              <a:t> After a student applies to a college, the college/university will notify the student about exam requirements-</a:t>
            </a:r>
            <a:r>
              <a:rPr lang="en-US" sz="3000">
                <a:solidFill>
                  <a:srgbClr val="FF00FF"/>
                </a:solidFill>
                <a:latin typeface="Calibri"/>
                <a:ea typeface="Calibri"/>
                <a:cs typeface="Calibri"/>
                <a:sym typeface="Calibri"/>
              </a:rPr>
              <a:t>EMAILS</a:t>
            </a:r>
            <a:endParaRPr sz="3000">
              <a:solidFill>
                <a:srgbClr val="FF00FF"/>
              </a:solidFill>
              <a:latin typeface="Calibri"/>
              <a:ea typeface="Calibri"/>
              <a:cs typeface="Calibri"/>
              <a:sym typeface="Calibri"/>
            </a:endParaRPr>
          </a:p>
        </p:txBody>
      </p:sp>
      <p:pic>
        <p:nvPicPr>
          <p:cNvPr id="158" name="Google Shape;158;p10"/>
          <p:cNvPicPr preferRelativeResize="0"/>
          <p:nvPr/>
        </p:nvPicPr>
        <p:blipFill rotWithShape="1">
          <a:blip r:embed="rId3">
            <a:alphaModFix/>
          </a:blip>
          <a:srcRect b="0" l="0" r="0" t="0"/>
          <a:stretch/>
        </p:blipFill>
        <p:spPr>
          <a:xfrm>
            <a:off x="4203355" y="6054228"/>
            <a:ext cx="3571929" cy="63286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2"/>
          <p:cNvSpPr txBox="1"/>
          <p:nvPr>
            <p:ph type="title"/>
          </p:nvPr>
        </p:nvSpPr>
        <p:spPr>
          <a:xfrm>
            <a:off x="1202918" y="284176"/>
            <a:ext cx="10144785"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HOW CAN STUDENTS PARTICIPATE?</a:t>
            </a:r>
            <a:endParaRPr/>
          </a:p>
        </p:txBody>
      </p:sp>
      <p:sp>
        <p:nvSpPr>
          <p:cNvPr id="164" name="Google Shape;164;p1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4400"/>
              <a:buNone/>
            </a:pPr>
            <a:r>
              <a:rPr b="1" lang="en-US" sz="4400">
                <a:latin typeface="Calibri"/>
                <a:ea typeface="Calibri"/>
                <a:cs typeface="Calibri"/>
                <a:sym typeface="Calibri"/>
              </a:rPr>
              <a:t>Step 2: College Admission</a:t>
            </a:r>
            <a:endParaRPr/>
          </a:p>
          <a:p>
            <a:pPr indent="-457200" lvl="1" marL="914400" rtl="0" algn="l">
              <a:lnSpc>
                <a:spcPct val="100000"/>
              </a:lnSpc>
              <a:spcBef>
                <a:spcPts val="800"/>
              </a:spcBef>
              <a:spcAft>
                <a:spcPts val="0"/>
              </a:spcAft>
              <a:buSzPts val="3200"/>
              <a:buFont typeface="Noto Sans Symbols"/>
              <a:buChar char="▪"/>
            </a:pPr>
            <a:r>
              <a:rPr lang="en-US" sz="3200">
                <a:latin typeface="Calibri"/>
                <a:ea typeface="Calibri"/>
                <a:cs typeface="Calibri"/>
                <a:sym typeface="Calibri"/>
              </a:rPr>
              <a:t>Students must apply for admission</a:t>
            </a:r>
            <a:endParaRPr/>
          </a:p>
          <a:p>
            <a:pPr indent="-457200" lvl="1" marL="914400" rtl="0" algn="l">
              <a:lnSpc>
                <a:spcPct val="100000"/>
              </a:lnSpc>
              <a:spcBef>
                <a:spcPts val="1000"/>
              </a:spcBef>
              <a:spcAft>
                <a:spcPts val="0"/>
              </a:spcAft>
              <a:buSzPts val="3200"/>
              <a:buFont typeface="Noto Sans Symbols"/>
              <a:buChar char="▪"/>
            </a:pPr>
            <a:r>
              <a:rPr lang="en-US" sz="3200">
                <a:latin typeface="Calibri"/>
                <a:ea typeface="Calibri"/>
                <a:cs typeface="Calibri"/>
                <a:sym typeface="Calibri"/>
              </a:rPr>
              <a:t>Students must meet admission requirements of the college</a:t>
            </a:r>
            <a:endParaRPr/>
          </a:p>
          <a:p>
            <a:pPr indent="-457200" lvl="1" marL="914400" rtl="0" algn="l">
              <a:lnSpc>
                <a:spcPct val="100000"/>
              </a:lnSpc>
              <a:spcBef>
                <a:spcPts val="1000"/>
              </a:spcBef>
              <a:spcAft>
                <a:spcPts val="0"/>
              </a:spcAft>
              <a:buSzPts val="3200"/>
              <a:buFont typeface="Noto Sans Symbols"/>
              <a:buChar char="▪"/>
            </a:pPr>
            <a:r>
              <a:rPr b="1" lang="en-US" sz="3200" u="sng">
                <a:latin typeface="Calibri"/>
                <a:ea typeface="Calibri"/>
                <a:cs typeface="Calibri"/>
                <a:sym typeface="Calibri"/>
              </a:rPr>
              <a:t>Students must complete a “Permission Slip” that will be provided to the students with the college’s application for admission.-</a:t>
            </a:r>
            <a:r>
              <a:rPr b="1" lang="en-US" sz="3200" u="sng">
                <a:solidFill>
                  <a:srgbClr val="FF00FF"/>
                </a:solidFill>
                <a:latin typeface="Calibri"/>
                <a:ea typeface="Calibri"/>
                <a:cs typeface="Calibri"/>
                <a:sym typeface="Calibri"/>
              </a:rPr>
              <a:t>EMAIL</a:t>
            </a:r>
            <a:endParaRPr b="1" sz="3200" u="sng">
              <a:solidFill>
                <a:srgbClr val="FF00FF"/>
              </a:solidFill>
              <a:latin typeface="Calibri"/>
              <a:ea typeface="Calibri"/>
              <a:cs typeface="Calibri"/>
              <a:sym typeface="Calibri"/>
            </a:endParaRPr>
          </a:p>
        </p:txBody>
      </p:sp>
      <p:pic>
        <p:nvPicPr>
          <p:cNvPr id="165" name="Google Shape;165;p12"/>
          <p:cNvPicPr preferRelativeResize="0"/>
          <p:nvPr/>
        </p:nvPicPr>
        <p:blipFill rotWithShape="1">
          <a:blip r:embed="rId3">
            <a:alphaModFix/>
          </a:blip>
          <a:srcRect b="0" l="0" r="0" t="0"/>
          <a:stretch/>
        </p:blipFill>
        <p:spPr>
          <a:xfrm>
            <a:off x="4308994" y="6120232"/>
            <a:ext cx="3571929" cy="63286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3"/>
          <p:cNvSpPr txBox="1"/>
          <p:nvPr>
            <p:ph type="title"/>
          </p:nvPr>
        </p:nvSpPr>
        <p:spPr>
          <a:xfrm>
            <a:off x="1202918" y="284176"/>
            <a:ext cx="10163073"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HOW CAN STUDENTS PARTICIPATE?</a:t>
            </a:r>
            <a:endParaRPr/>
          </a:p>
        </p:txBody>
      </p:sp>
      <p:sp>
        <p:nvSpPr>
          <p:cNvPr id="171" name="Google Shape;171;p13"/>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00000"/>
              </a:lnSpc>
              <a:spcBef>
                <a:spcPts val="0"/>
              </a:spcBef>
              <a:spcAft>
                <a:spcPts val="0"/>
              </a:spcAft>
              <a:buSzPct val="100000"/>
              <a:buNone/>
            </a:pPr>
            <a:r>
              <a:rPr b="1" lang="en-US" sz="4400">
                <a:latin typeface="Calibri"/>
                <a:ea typeface="Calibri"/>
                <a:cs typeface="Calibri"/>
                <a:sym typeface="Calibri"/>
              </a:rPr>
              <a:t>Step 2: College Admission</a:t>
            </a:r>
            <a:endParaRPr/>
          </a:p>
          <a:p>
            <a:pPr indent="-457200" lvl="1" marL="914400" rtl="0" algn="l">
              <a:lnSpc>
                <a:spcPct val="100000"/>
              </a:lnSpc>
              <a:spcBef>
                <a:spcPts val="800"/>
              </a:spcBef>
              <a:spcAft>
                <a:spcPts val="0"/>
              </a:spcAft>
              <a:buSzPct val="100000"/>
              <a:buFont typeface="Noto Sans Symbols"/>
              <a:buChar char="▪"/>
            </a:pPr>
            <a:r>
              <a:rPr lang="en-US" sz="3200">
                <a:latin typeface="Calibri"/>
                <a:ea typeface="Calibri"/>
                <a:cs typeface="Calibri"/>
                <a:sym typeface="Calibri"/>
              </a:rPr>
              <a:t>Contact the college to learn about their requirements, processes, paperwork, and deadlines-</a:t>
            </a:r>
            <a:r>
              <a:rPr lang="en-US" sz="3200">
                <a:solidFill>
                  <a:srgbClr val="FF00FF"/>
                </a:solidFill>
                <a:latin typeface="Calibri"/>
                <a:ea typeface="Calibri"/>
                <a:cs typeface="Calibri"/>
                <a:sym typeface="Calibri"/>
              </a:rPr>
              <a:t>CCP MEETINGS</a:t>
            </a:r>
            <a:endParaRPr sz="3200">
              <a:solidFill>
                <a:srgbClr val="FF00FF"/>
              </a:solidFill>
              <a:latin typeface="Calibri"/>
              <a:ea typeface="Calibri"/>
              <a:cs typeface="Calibri"/>
              <a:sym typeface="Calibri"/>
            </a:endParaRPr>
          </a:p>
          <a:p>
            <a:pPr indent="-269240" lvl="1" marL="914400" rtl="0" algn="l">
              <a:lnSpc>
                <a:spcPct val="100000"/>
              </a:lnSpc>
              <a:spcBef>
                <a:spcPts val="1000"/>
              </a:spcBef>
              <a:spcAft>
                <a:spcPts val="0"/>
              </a:spcAft>
              <a:buSzPct val="100000"/>
              <a:buFont typeface="Noto Sans Symbols"/>
              <a:buNone/>
            </a:pPr>
            <a:r>
              <a:t/>
            </a:r>
            <a:endParaRPr sz="3200">
              <a:latin typeface="Calibri"/>
              <a:ea typeface="Calibri"/>
              <a:cs typeface="Calibri"/>
              <a:sym typeface="Calibri"/>
            </a:endParaRPr>
          </a:p>
          <a:p>
            <a:pPr indent="-457200" lvl="1" marL="914400" rtl="0" algn="l">
              <a:lnSpc>
                <a:spcPct val="100000"/>
              </a:lnSpc>
              <a:spcBef>
                <a:spcPts val="1000"/>
              </a:spcBef>
              <a:spcAft>
                <a:spcPts val="0"/>
              </a:spcAft>
              <a:buSzPct val="100000"/>
              <a:buFont typeface="Noto Sans Symbols"/>
              <a:buChar char="▪"/>
            </a:pPr>
            <a:r>
              <a:rPr lang="en-US" sz="3200" u="sng">
                <a:solidFill>
                  <a:srgbClr val="FF00FF"/>
                </a:solidFill>
                <a:latin typeface="Calibri"/>
                <a:ea typeface="Calibri"/>
                <a:cs typeface="Calibri"/>
                <a:sym typeface="Calibri"/>
              </a:rPr>
              <a:t>Colleges have the final decision</a:t>
            </a:r>
            <a:r>
              <a:rPr lang="en-US" sz="3200">
                <a:solidFill>
                  <a:srgbClr val="FF00FF"/>
                </a:solidFill>
                <a:latin typeface="Calibri"/>
                <a:ea typeface="Calibri"/>
                <a:cs typeface="Calibri"/>
                <a:sym typeface="Calibri"/>
              </a:rPr>
              <a:t> </a:t>
            </a:r>
            <a:r>
              <a:rPr lang="en-US" sz="3200">
                <a:latin typeface="Calibri"/>
                <a:ea typeface="Calibri"/>
                <a:cs typeface="Calibri"/>
                <a:sym typeface="Calibri"/>
              </a:rPr>
              <a:t>on student admission</a:t>
            </a:r>
            <a:endParaRPr/>
          </a:p>
          <a:p>
            <a:pPr indent="-457200" lvl="1" marL="914400" rtl="0" algn="l">
              <a:lnSpc>
                <a:spcPct val="100000"/>
              </a:lnSpc>
              <a:spcBef>
                <a:spcPts val="1000"/>
              </a:spcBef>
              <a:spcAft>
                <a:spcPts val="0"/>
              </a:spcAft>
              <a:buSzPct val="100000"/>
              <a:buFont typeface="Noto Sans Symbols"/>
              <a:buChar char="▪"/>
            </a:pPr>
            <a:r>
              <a:rPr b="1" lang="en-US" sz="3200" u="sng">
                <a:latin typeface="Calibri"/>
                <a:ea typeface="Calibri"/>
                <a:cs typeface="Calibri"/>
                <a:sym typeface="Calibri"/>
              </a:rPr>
              <a:t>If the student is admitted to the college, the college will send a “Questionnaire” that must be completed for enrollment.-</a:t>
            </a:r>
            <a:r>
              <a:rPr b="1" lang="en-US" sz="3200" u="sng">
                <a:solidFill>
                  <a:srgbClr val="FF00FF"/>
                </a:solidFill>
                <a:latin typeface="Calibri"/>
                <a:ea typeface="Calibri"/>
                <a:cs typeface="Calibri"/>
                <a:sym typeface="Calibri"/>
              </a:rPr>
              <a:t>EMAIL</a:t>
            </a:r>
            <a:endParaRPr b="1" sz="3200" u="sng">
              <a:solidFill>
                <a:srgbClr val="FF00FF"/>
              </a:solidFill>
              <a:latin typeface="Calibri"/>
              <a:ea typeface="Calibri"/>
              <a:cs typeface="Calibri"/>
              <a:sym typeface="Calibri"/>
            </a:endParaRPr>
          </a:p>
        </p:txBody>
      </p:sp>
      <p:pic>
        <p:nvPicPr>
          <p:cNvPr id="172" name="Google Shape;172;p13"/>
          <p:cNvPicPr preferRelativeResize="0"/>
          <p:nvPr/>
        </p:nvPicPr>
        <p:blipFill rotWithShape="1">
          <a:blip r:embed="rId3">
            <a:alphaModFix/>
          </a:blip>
          <a:srcRect b="0" l="0" r="0" t="0"/>
          <a:stretch/>
        </p:blipFill>
        <p:spPr>
          <a:xfrm>
            <a:off x="4498489" y="6217920"/>
            <a:ext cx="3571929" cy="63286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4"/>
          <p:cNvSpPr txBox="1"/>
          <p:nvPr>
            <p:ph type="title"/>
          </p:nvPr>
        </p:nvSpPr>
        <p:spPr>
          <a:xfrm>
            <a:off x="1202918" y="284176"/>
            <a:ext cx="10300233"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HOW CAN STUDENTS PARTICIPATE?</a:t>
            </a:r>
            <a:endParaRPr/>
          </a:p>
        </p:txBody>
      </p:sp>
      <p:sp>
        <p:nvSpPr>
          <p:cNvPr id="178" name="Google Shape;178;p1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4300"/>
              <a:buNone/>
            </a:pPr>
            <a:r>
              <a:rPr b="1" lang="en-US" sz="4300">
                <a:latin typeface="Calibri"/>
                <a:ea typeface="Calibri"/>
                <a:cs typeface="Calibri"/>
                <a:sym typeface="Calibri"/>
              </a:rPr>
              <a:t>Step 3: Course Registration</a:t>
            </a:r>
            <a:endParaRPr/>
          </a:p>
          <a:p>
            <a:pPr indent="-457200" lvl="1" marL="914400" rtl="0" algn="l">
              <a:lnSpc>
                <a:spcPct val="100000"/>
              </a:lnSpc>
              <a:spcBef>
                <a:spcPts val="800"/>
              </a:spcBef>
              <a:spcAft>
                <a:spcPts val="0"/>
              </a:spcAft>
              <a:buSzPts val="3200"/>
              <a:buFont typeface="Noto Sans Symbols"/>
              <a:buChar char="▪"/>
            </a:pPr>
            <a:r>
              <a:rPr lang="en-US" sz="3200">
                <a:latin typeface="Calibri"/>
                <a:ea typeface="Calibri"/>
                <a:cs typeface="Calibri"/>
                <a:sym typeface="Calibri"/>
              </a:rPr>
              <a:t>If the student is considered eligible and has been admitted to the college, then:</a:t>
            </a:r>
            <a:endParaRPr/>
          </a:p>
          <a:p>
            <a:pPr indent="-457200" lvl="2" marL="1097280" rtl="0" algn="l">
              <a:lnSpc>
                <a:spcPct val="100000"/>
              </a:lnSpc>
              <a:spcBef>
                <a:spcPts val="1000"/>
              </a:spcBef>
              <a:spcAft>
                <a:spcPts val="0"/>
              </a:spcAft>
              <a:buSzPts val="2800"/>
              <a:buFont typeface="Noto Sans Symbols"/>
              <a:buChar char="▪"/>
            </a:pPr>
            <a:r>
              <a:rPr lang="en-US" sz="2800">
                <a:latin typeface="Calibri"/>
                <a:ea typeface="Calibri"/>
                <a:cs typeface="Calibri"/>
                <a:sym typeface="Calibri"/>
              </a:rPr>
              <a:t>The college will discuss course options with the student, based on assessment scores, prerequisites, and other requirements-</a:t>
            </a:r>
            <a:r>
              <a:rPr lang="en-US" sz="2800">
                <a:solidFill>
                  <a:srgbClr val="FF00FF"/>
                </a:solidFill>
                <a:latin typeface="Calibri"/>
                <a:ea typeface="Calibri"/>
                <a:cs typeface="Calibri"/>
                <a:sym typeface="Calibri"/>
              </a:rPr>
              <a:t>EMAIL</a:t>
            </a:r>
            <a:endParaRPr sz="2800">
              <a:solidFill>
                <a:srgbClr val="FF00FF"/>
              </a:solidFill>
              <a:latin typeface="Calibri"/>
              <a:ea typeface="Calibri"/>
              <a:cs typeface="Calibri"/>
              <a:sym typeface="Calibri"/>
            </a:endParaRPr>
          </a:p>
        </p:txBody>
      </p:sp>
      <p:pic>
        <p:nvPicPr>
          <p:cNvPr id="179" name="Google Shape;179;p14"/>
          <p:cNvPicPr preferRelativeResize="0"/>
          <p:nvPr/>
        </p:nvPicPr>
        <p:blipFill rotWithShape="1">
          <a:blip r:embed="rId3">
            <a:alphaModFix/>
          </a:blip>
          <a:srcRect b="0" l="0" r="0" t="0"/>
          <a:stretch/>
        </p:blipFill>
        <p:spPr>
          <a:xfrm>
            <a:off x="4310035" y="6187036"/>
            <a:ext cx="3571929" cy="63286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4000"/>
              <a:buFont typeface="Corbel"/>
              <a:buNone/>
            </a:pPr>
            <a:r>
              <a:rPr b="1" lang="en-US" sz="4000">
                <a:solidFill>
                  <a:srgbClr val="FF00FF"/>
                </a:solidFill>
              </a:rPr>
              <a:t>WHAT COURSES CAN A STUDENT TAKE?</a:t>
            </a:r>
            <a:endParaRPr/>
          </a:p>
        </p:txBody>
      </p:sp>
      <p:sp>
        <p:nvSpPr>
          <p:cNvPr id="185" name="Google Shape;185;p1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SzPts val="4200"/>
              <a:buNone/>
            </a:pPr>
            <a:r>
              <a:rPr b="1" lang="en-US" sz="4200">
                <a:latin typeface="Calibri"/>
                <a:ea typeface="Calibri"/>
                <a:cs typeface="Calibri"/>
                <a:sym typeface="Calibri"/>
              </a:rPr>
              <a:t>CCP courses can satisfy high school graduation requirements</a:t>
            </a:r>
            <a:endParaRPr/>
          </a:p>
          <a:p>
            <a:pPr indent="-571500" lvl="1" marL="1028700" rtl="0" algn="l">
              <a:lnSpc>
                <a:spcPct val="100000"/>
              </a:lnSpc>
              <a:spcBef>
                <a:spcPts val="800"/>
              </a:spcBef>
              <a:spcAft>
                <a:spcPts val="0"/>
              </a:spcAft>
              <a:buSzPts val="3500"/>
              <a:buFont typeface="Noto Sans Symbols"/>
              <a:buChar char="▪"/>
            </a:pPr>
            <a:r>
              <a:rPr lang="en-US" sz="3500">
                <a:latin typeface="Calibri"/>
                <a:ea typeface="Calibri"/>
                <a:cs typeface="Calibri"/>
                <a:sym typeface="Calibri"/>
              </a:rPr>
              <a:t>School counselors can help students understand graduation requirements and CCP course substitutions</a:t>
            </a:r>
            <a:endParaRPr/>
          </a:p>
          <a:p>
            <a:pPr indent="-571500" lvl="1" marL="1028700" rtl="0" algn="l">
              <a:lnSpc>
                <a:spcPct val="100000"/>
              </a:lnSpc>
              <a:spcBef>
                <a:spcPts val="1000"/>
              </a:spcBef>
              <a:spcAft>
                <a:spcPts val="0"/>
              </a:spcAft>
              <a:buSzPts val="3500"/>
              <a:buFont typeface="Noto Sans Symbols"/>
              <a:buChar char="▪"/>
            </a:pPr>
            <a:r>
              <a:rPr lang="en-US" sz="3500">
                <a:latin typeface="Calibri"/>
                <a:ea typeface="Calibri"/>
                <a:cs typeface="Calibri"/>
                <a:sym typeface="Calibri"/>
              </a:rPr>
              <a:t>Some high schools have more requirements for graduation than the state minimum</a:t>
            </a:r>
            <a:endParaRPr/>
          </a:p>
        </p:txBody>
      </p:sp>
      <p:pic>
        <p:nvPicPr>
          <p:cNvPr id="186" name="Google Shape;186;p15"/>
          <p:cNvPicPr preferRelativeResize="0"/>
          <p:nvPr/>
        </p:nvPicPr>
        <p:blipFill rotWithShape="1">
          <a:blip r:embed="rId3">
            <a:alphaModFix/>
          </a:blip>
          <a:srcRect b="0" l="0" r="0" t="0"/>
          <a:stretch/>
        </p:blipFill>
        <p:spPr>
          <a:xfrm>
            <a:off x="4310034" y="6155844"/>
            <a:ext cx="3571929" cy="63286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COURSE ELIGIBILITY RULES</a:t>
            </a:r>
            <a:endParaRPr/>
          </a:p>
        </p:txBody>
      </p:sp>
      <p:sp>
        <p:nvSpPr>
          <p:cNvPr id="192" name="Google Shape;192;p1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100000"/>
              </a:lnSpc>
              <a:spcBef>
                <a:spcPts val="0"/>
              </a:spcBef>
              <a:spcAft>
                <a:spcPts val="0"/>
              </a:spcAft>
              <a:buSzPct val="100000"/>
              <a:buNone/>
            </a:pPr>
            <a:r>
              <a:rPr b="1" lang="en-US" sz="5100">
                <a:latin typeface="Calibri"/>
                <a:ea typeface="Calibri"/>
                <a:cs typeface="Calibri"/>
                <a:sym typeface="Calibri"/>
              </a:rPr>
              <a:t>Students must complete their </a:t>
            </a:r>
            <a:r>
              <a:rPr b="1" lang="en-US" sz="5100" u="sng">
                <a:solidFill>
                  <a:schemeClr val="hlink"/>
                </a:solidFill>
                <a:latin typeface="Calibri"/>
                <a:ea typeface="Calibri"/>
                <a:cs typeface="Calibri"/>
                <a:sym typeface="Calibri"/>
                <a:hlinkClick r:id="rId3"/>
              </a:rPr>
              <a:t>First 15 </a:t>
            </a:r>
            <a:r>
              <a:rPr b="1" lang="en-US" sz="5100">
                <a:latin typeface="Calibri"/>
                <a:ea typeface="Calibri"/>
                <a:cs typeface="Calibri"/>
                <a:sym typeface="Calibri"/>
              </a:rPr>
              <a:t>credits in Level I courses, which include:</a:t>
            </a:r>
            <a:endParaRPr/>
          </a:p>
          <a:p>
            <a:pPr indent="-571531" lvl="1" marL="1028700" rtl="0" algn="l">
              <a:lnSpc>
                <a:spcPct val="100000"/>
              </a:lnSpc>
              <a:spcBef>
                <a:spcPts val="800"/>
              </a:spcBef>
              <a:spcAft>
                <a:spcPts val="0"/>
              </a:spcAft>
              <a:buSzPct val="100000"/>
              <a:buFont typeface="Noto Sans Symbols"/>
              <a:buChar char="▪"/>
            </a:pPr>
            <a:r>
              <a:rPr lang="en-US" sz="4100">
                <a:latin typeface="Calibri"/>
                <a:ea typeface="Calibri"/>
                <a:cs typeface="Calibri"/>
                <a:sym typeface="Calibri"/>
              </a:rPr>
              <a:t>Transferable courses</a:t>
            </a:r>
            <a:endParaRPr/>
          </a:p>
          <a:p>
            <a:pPr indent="-571531" lvl="1" marL="1028700" rtl="0" algn="l">
              <a:lnSpc>
                <a:spcPct val="100000"/>
              </a:lnSpc>
              <a:spcBef>
                <a:spcPts val="1000"/>
              </a:spcBef>
              <a:spcAft>
                <a:spcPts val="0"/>
              </a:spcAft>
              <a:buSzPct val="100000"/>
              <a:buFont typeface="Noto Sans Symbols"/>
              <a:buChar char="▪"/>
            </a:pPr>
            <a:r>
              <a:rPr lang="en-US" sz="4100">
                <a:latin typeface="Calibri"/>
                <a:ea typeface="Calibri"/>
                <a:cs typeface="Calibri"/>
                <a:sym typeface="Calibri"/>
              </a:rPr>
              <a:t>Courses in IT, Computer Science, Anatomy &amp; Physiology, foreign language</a:t>
            </a:r>
            <a:endParaRPr/>
          </a:p>
          <a:p>
            <a:pPr indent="-571531" lvl="1" marL="1028700" rtl="0" algn="l">
              <a:lnSpc>
                <a:spcPct val="100000"/>
              </a:lnSpc>
              <a:spcBef>
                <a:spcPts val="1000"/>
              </a:spcBef>
              <a:spcAft>
                <a:spcPts val="0"/>
              </a:spcAft>
              <a:buSzPct val="100000"/>
              <a:buFont typeface="Noto Sans Symbols"/>
              <a:buChar char="▪"/>
            </a:pPr>
            <a:r>
              <a:rPr lang="en-US" sz="4100">
                <a:latin typeface="Calibri"/>
                <a:ea typeface="Calibri"/>
                <a:cs typeface="Calibri"/>
                <a:sym typeface="Calibri"/>
              </a:rPr>
              <a:t>Courses that are part of a technical certificate</a:t>
            </a:r>
            <a:endParaRPr/>
          </a:p>
          <a:p>
            <a:pPr indent="-571531" lvl="1" marL="1028700" rtl="0" algn="l">
              <a:lnSpc>
                <a:spcPct val="100000"/>
              </a:lnSpc>
              <a:spcBef>
                <a:spcPts val="1000"/>
              </a:spcBef>
              <a:spcAft>
                <a:spcPts val="0"/>
              </a:spcAft>
              <a:buSzPct val="100000"/>
              <a:buFont typeface="Noto Sans Symbols"/>
              <a:buChar char="▪"/>
            </a:pPr>
            <a:r>
              <a:rPr lang="en-US" sz="4100">
                <a:latin typeface="Calibri"/>
                <a:ea typeface="Calibri"/>
                <a:cs typeface="Calibri"/>
                <a:sym typeface="Calibri"/>
              </a:rPr>
              <a:t>Courses that are part of a 15- or 30-credit pathway</a:t>
            </a:r>
            <a:endParaRPr/>
          </a:p>
          <a:p>
            <a:pPr indent="-571531" lvl="1" marL="1028700" rtl="0" algn="l">
              <a:lnSpc>
                <a:spcPct val="100000"/>
              </a:lnSpc>
              <a:spcBef>
                <a:spcPts val="1000"/>
              </a:spcBef>
              <a:spcAft>
                <a:spcPts val="0"/>
              </a:spcAft>
              <a:buSzPct val="100000"/>
              <a:buFont typeface="Noto Sans Symbols"/>
              <a:buChar char="▪"/>
            </a:pPr>
            <a:r>
              <a:rPr lang="en-US" sz="4100">
                <a:latin typeface="Calibri"/>
                <a:ea typeface="Calibri"/>
                <a:cs typeface="Calibri"/>
                <a:sym typeface="Calibri"/>
              </a:rPr>
              <a:t>Courses in study skills, academic or career success</a:t>
            </a:r>
            <a:endParaRPr sz="3900">
              <a:latin typeface="Calibri"/>
              <a:ea typeface="Calibri"/>
              <a:cs typeface="Calibri"/>
              <a:sym typeface="Calibri"/>
            </a:endParaRPr>
          </a:p>
        </p:txBody>
      </p:sp>
      <p:pic>
        <p:nvPicPr>
          <p:cNvPr id="193" name="Google Shape;193;p16"/>
          <p:cNvPicPr preferRelativeResize="0"/>
          <p:nvPr/>
        </p:nvPicPr>
        <p:blipFill rotWithShape="1">
          <a:blip r:embed="rId4">
            <a:alphaModFix/>
          </a:blip>
          <a:srcRect b="0" l="0" r="0" t="0"/>
          <a:stretch/>
        </p:blipFill>
        <p:spPr>
          <a:xfrm>
            <a:off x="4450243" y="6120232"/>
            <a:ext cx="3571929" cy="63286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COURSE ELIGIBILITY RULES</a:t>
            </a:r>
            <a:endParaRPr/>
          </a:p>
        </p:txBody>
      </p:sp>
      <p:sp>
        <p:nvSpPr>
          <p:cNvPr id="199" name="Google Shape;199;p17"/>
          <p:cNvSpPr txBox="1"/>
          <p:nvPr>
            <p:ph idx="1" type="body"/>
          </p:nvPr>
        </p:nvSpPr>
        <p:spPr>
          <a:xfrm>
            <a:off x="1097280" y="1845734"/>
            <a:ext cx="10302240" cy="4023360"/>
          </a:xfrm>
          <a:prstGeom prst="rect">
            <a:avLst/>
          </a:prstGeom>
          <a:noFill/>
          <a:ln>
            <a:noFill/>
          </a:ln>
        </p:spPr>
        <p:txBody>
          <a:bodyPr anchorCtr="0" anchor="t" bIns="45700" lIns="91425" spcFirstLastPara="1" rIns="91425" wrap="square" tIns="45700">
            <a:no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Colleges must post their Level I courses – see website for details</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Once a student completes the </a:t>
            </a:r>
            <a:r>
              <a:rPr lang="en-US" sz="3200" u="sng">
                <a:solidFill>
                  <a:schemeClr val="hlink"/>
                </a:solidFill>
                <a:latin typeface="Calibri"/>
                <a:ea typeface="Calibri"/>
                <a:cs typeface="Calibri"/>
                <a:sym typeface="Calibri"/>
                <a:hlinkClick r:id="rId3"/>
              </a:rPr>
              <a:t>First 15 </a:t>
            </a:r>
            <a:r>
              <a:rPr lang="en-US" sz="3200">
                <a:latin typeface="Calibri"/>
                <a:ea typeface="Calibri"/>
                <a:cs typeface="Calibri"/>
                <a:sym typeface="Calibri"/>
              </a:rPr>
              <a:t>credit hours in Level I, he or she can enroll in Level II courses</a:t>
            </a:r>
            <a:endParaRPr/>
          </a:p>
          <a:p>
            <a:pPr indent="-457200" lvl="1" marL="781200" rtl="0" algn="l">
              <a:lnSpc>
                <a:spcPct val="90000"/>
              </a:lnSpc>
              <a:spcBef>
                <a:spcPts val="500"/>
              </a:spcBef>
              <a:spcAft>
                <a:spcPts val="0"/>
              </a:spcAft>
              <a:buSzPts val="3000"/>
              <a:buFont typeface="Noto Sans Symbols"/>
              <a:buChar char="▪"/>
            </a:pPr>
            <a:r>
              <a:rPr lang="en-US" sz="3000">
                <a:latin typeface="Calibri"/>
                <a:ea typeface="Calibri"/>
                <a:cs typeface="Calibri"/>
                <a:sym typeface="Calibri"/>
              </a:rPr>
              <a:t>Level II courses are any other allowable college courses for which a student meets the prerequisites</a:t>
            </a:r>
            <a:endParaRPr sz="2600">
              <a:latin typeface="Calibri"/>
              <a:ea typeface="Calibri"/>
              <a:cs typeface="Calibri"/>
              <a:sym typeface="Calibri"/>
            </a:endParaRPr>
          </a:p>
        </p:txBody>
      </p:sp>
      <p:pic>
        <p:nvPicPr>
          <p:cNvPr id="200" name="Google Shape;200;p17"/>
          <p:cNvPicPr preferRelativeResize="0"/>
          <p:nvPr/>
        </p:nvPicPr>
        <p:blipFill rotWithShape="1">
          <a:blip r:embed="rId4">
            <a:alphaModFix/>
          </a:blip>
          <a:srcRect b="0" l="0" r="0" t="0"/>
          <a:stretch/>
        </p:blipFill>
        <p:spPr>
          <a:xfrm>
            <a:off x="4236883" y="5661036"/>
            <a:ext cx="3571929" cy="63286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COURSE ELIGIBILITY RULES</a:t>
            </a:r>
            <a:endParaRPr/>
          </a:p>
        </p:txBody>
      </p:sp>
      <p:sp>
        <p:nvSpPr>
          <p:cNvPr id="206" name="Google Shape;206;p1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b="1" lang="en-US" sz="3200" u="sng">
                <a:solidFill>
                  <a:schemeClr val="hlink"/>
                </a:solidFill>
                <a:latin typeface="Calibri"/>
                <a:ea typeface="Calibri"/>
                <a:cs typeface="Calibri"/>
                <a:sym typeface="Calibri"/>
                <a:hlinkClick r:id="rId3"/>
              </a:rPr>
              <a:t>Non-allowable courses include</a:t>
            </a:r>
            <a:r>
              <a:rPr lang="en-US" sz="3200" u="sng">
                <a:solidFill>
                  <a:schemeClr val="hlink"/>
                </a:solidFill>
                <a:latin typeface="Calibri"/>
                <a:ea typeface="Calibri"/>
                <a:cs typeface="Calibri"/>
                <a:sym typeface="Calibri"/>
                <a:hlinkClick r:id="rId4"/>
              </a:rPr>
              <a:t>:</a:t>
            </a:r>
            <a:r>
              <a:rPr lang="en-US" sz="3200">
                <a:latin typeface="Calibri"/>
                <a:ea typeface="Calibri"/>
                <a:cs typeface="Calibri"/>
                <a:sym typeface="Calibri"/>
              </a:rPr>
              <a:t>	</a:t>
            </a:r>
            <a:endParaRPr/>
          </a:p>
          <a:p>
            <a:pPr indent="-457200" lvl="1" marL="914400" rtl="0" algn="l">
              <a:lnSpc>
                <a:spcPct val="100000"/>
              </a:lnSpc>
              <a:spcBef>
                <a:spcPts val="300"/>
              </a:spcBef>
              <a:spcAft>
                <a:spcPts val="0"/>
              </a:spcAft>
              <a:buSzPts val="3000"/>
              <a:buFont typeface="Noto Sans Symbols"/>
              <a:buChar char="▪"/>
            </a:pPr>
            <a:r>
              <a:rPr lang="en-US" sz="3000">
                <a:latin typeface="Calibri"/>
                <a:ea typeface="Calibri"/>
                <a:cs typeface="Calibri"/>
                <a:sym typeface="Calibri"/>
              </a:rPr>
              <a:t>Private applied courses with one-on-one instruction (such as performing art lessons)</a:t>
            </a:r>
            <a:endParaRPr/>
          </a:p>
          <a:p>
            <a:pPr indent="-457200" lvl="1" marL="914400" rtl="0" algn="l">
              <a:lnSpc>
                <a:spcPct val="100000"/>
              </a:lnSpc>
              <a:spcBef>
                <a:spcPts val="300"/>
              </a:spcBef>
              <a:spcAft>
                <a:spcPts val="0"/>
              </a:spcAft>
              <a:buSzPts val="3000"/>
              <a:buFont typeface="Noto Sans Symbols"/>
              <a:buChar char="▪"/>
            </a:pPr>
            <a:r>
              <a:rPr lang="en-US" sz="3000">
                <a:latin typeface="Calibri"/>
                <a:ea typeface="Calibri"/>
                <a:cs typeface="Calibri"/>
                <a:sym typeface="Calibri"/>
              </a:rPr>
              <a:t>Courses with high fees</a:t>
            </a:r>
            <a:endParaRPr/>
          </a:p>
          <a:p>
            <a:pPr indent="-457200" lvl="1" marL="914400" rtl="0" algn="l">
              <a:lnSpc>
                <a:spcPct val="100000"/>
              </a:lnSpc>
              <a:spcBef>
                <a:spcPts val="300"/>
              </a:spcBef>
              <a:spcAft>
                <a:spcPts val="0"/>
              </a:spcAft>
              <a:buSzPts val="3000"/>
              <a:buFont typeface="Noto Sans Symbols"/>
              <a:buChar char="▪"/>
            </a:pPr>
            <a:r>
              <a:rPr lang="en-US" sz="3000">
                <a:latin typeface="Calibri"/>
                <a:ea typeface="Calibri"/>
                <a:cs typeface="Calibri"/>
                <a:sym typeface="Calibri"/>
              </a:rPr>
              <a:t>Study abroad courses</a:t>
            </a:r>
            <a:endParaRPr/>
          </a:p>
          <a:p>
            <a:pPr indent="-457200" lvl="1" marL="914400" rtl="0" algn="l">
              <a:lnSpc>
                <a:spcPct val="100000"/>
              </a:lnSpc>
              <a:spcBef>
                <a:spcPts val="300"/>
              </a:spcBef>
              <a:spcAft>
                <a:spcPts val="0"/>
              </a:spcAft>
              <a:buSzPts val="3000"/>
              <a:buFont typeface="Noto Sans Symbols"/>
              <a:buChar char="▪"/>
            </a:pPr>
            <a:r>
              <a:rPr lang="en-US" sz="3000">
                <a:latin typeface="Calibri"/>
                <a:ea typeface="Calibri"/>
                <a:cs typeface="Calibri"/>
                <a:sym typeface="Calibri"/>
              </a:rPr>
              <a:t>Physical education courses</a:t>
            </a:r>
            <a:endParaRPr/>
          </a:p>
          <a:p>
            <a:pPr indent="-457200" lvl="1" marL="914400" rtl="0" algn="l">
              <a:lnSpc>
                <a:spcPct val="100000"/>
              </a:lnSpc>
              <a:spcBef>
                <a:spcPts val="300"/>
              </a:spcBef>
              <a:spcAft>
                <a:spcPts val="0"/>
              </a:spcAft>
              <a:buSzPts val="3000"/>
              <a:buFont typeface="Noto Sans Symbols"/>
              <a:buChar char="▪"/>
            </a:pPr>
            <a:r>
              <a:rPr lang="en-US" sz="3000">
                <a:latin typeface="Calibri"/>
                <a:ea typeface="Calibri"/>
                <a:cs typeface="Calibri"/>
                <a:sym typeface="Calibri"/>
              </a:rPr>
              <a:t>Pass/Fail graded courses</a:t>
            </a:r>
            <a:endParaRPr/>
          </a:p>
          <a:p>
            <a:pPr indent="-457200" lvl="1" marL="914400" rtl="0" algn="l">
              <a:lnSpc>
                <a:spcPct val="100000"/>
              </a:lnSpc>
              <a:spcBef>
                <a:spcPts val="300"/>
              </a:spcBef>
              <a:spcAft>
                <a:spcPts val="0"/>
              </a:spcAft>
              <a:buSzPts val="3000"/>
              <a:buFont typeface="Noto Sans Symbols"/>
              <a:buChar char="▪"/>
            </a:pPr>
            <a:r>
              <a:rPr lang="en-US" sz="3000">
                <a:latin typeface="Calibri"/>
                <a:ea typeface="Calibri"/>
                <a:cs typeface="Calibri"/>
                <a:sym typeface="Calibri"/>
              </a:rPr>
              <a:t>Remedial courses or sectarian/religious courses</a:t>
            </a:r>
            <a:endParaRPr/>
          </a:p>
        </p:txBody>
      </p:sp>
      <p:pic>
        <p:nvPicPr>
          <p:cNvPr id="207" name="Google Shape;207;p18"/>
          <p:cNvPicPr preferRelativeResize="0"/>
          <p:nvPr/>
        </p:nvPicPr>
        <p:blipFill rotWithShape="1">
          <a:blip r:embed="rId5">
            <a:alphaModFix/>
          </a:blip>
          <a:srcRect b="0" l="0" r="0" t="0"/>
          <a:stretch/>
        </p:blipFill>
        <p:spPr>
          <a:xfrm>
            <a:off x="4230787" y="6120232"/>
            <a:ext cx="3571929" cy="63286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9"/>
          <p:cNvSpPr txBox="1"/>
          <p:nvPr>
            <p:ph type="title"/>
          </p:nvPr>
        </p:nvSpPr>
        <p:spPr>
          <a:xfrm>
            <a:off x="1202918" y="284176"/>
            <a:ext cx="10144785"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ARE OTHER REQUIREMENTS?</a:t>
            </a:r>
            <a:endParaRPr/>
          </a:p>
        </p:txBody>
      </p:sp>
      <p:sp>
        <p:nvSpPr>
          <p:cNvPr id="213" name="Google Shape;213;p19"/>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Grades</a:t>
            </a:r>
            <a:r>
              <a:rPr lang="en-US" sz="3200">
                <a:latin typeface="Calibri"/>
                <a:ea typeface="Calibri"/>
                <a:cs typeface="Calibri"/>
                <a:sym typeface="Calibri"/>
              </a:rPr>
              <a:t>	</a:t>
            </a:r>
            <a:endParaRPr/>
          </a:p>
          <a:p>
            <a:pPr indent="-457200" lvl="1" marL="914400" rtl="0" algn="l">
              <a:lnSpc>
                <a:spcPct val="100000"/>
              </a:lnSpc>
              <a:spcBef>
                <a:spcPts val="500"/>
              </a:spcBef>
              <a:spcAft>
                <a:spcPts val="0"/>
              </a:spcAft>
              <a:buSzPts val="3000"/>
              <a:buFont typeface="Noto Sans Symbols"/>
              <a:buChar char="▪"/>
            </a:pPr>
            <a:r>
              <a:rPr lang="en-US" sz="3000">
                <a:latin typeface="Calibri"/>
                <a:ea typeface="Calibri"/>
                <a:cs typeface="Calibri"/>
                <a:sym typeface="Calibri"/>
              </a:rPr>
              <a:t>College Credit Plus grades earned in the college course is the same grade that will be on the high school transcript</a:t>
            </a:r>
            <a:endParaRPr/>
          </a:p>
          <a:p>
            <a:pPr indent="-457200" lvl="1" marL="914400" rtl="0" algn="l">
              <a:lnSpc>
                <a:spcPct val="100000"/>
              </a:lnSpc>
              <a:spcBef>
                <a:spcPts val="700"/>
              </a:spcBef>
              <a:spcAft>
                <a:spcPts val="0"/>
              </a:spcAft>
              <a:buSzPts val="3000"/>
              <a:buFont typeface="Noto Sans Symbols"/>
              <a:buChar char="▪"/>
            </a:pPr>
            <a:r>
              <a:rPr lang="en-US" sz="3000">
                <a:latin typeface="Calibri"/>
                <a:ea typeface="Calibri"/>
                <a:cs typeface="Calibri"/>
                <a:sym typeface="Calibri"/>
              </a:rPr>
              <a:t>CCP course grades will be factored into the high school and college GPAs</a:t>
            </a:r>
            <a:endParaRPr/>
          </a:p>
        </p:txBody>
      </p:sp>
      <p:pic>
        <p:nvPicPr>
          <p:cNvPr id="214" name="Google Shape;214;p19"/>
          <p:cNvPicPr preferRelativeResize="0"/>
          <p:nvPr/>
        </p:nvPicPr>
        <p:blipFill rotWithShape="1">
          <a:blip r:embed="rId3">
            <a:alphaModFix/>
          </a:blip>
          <a:srcRect b="0" l="0" r="0" t="0"/>
          <a:stretch/>
        </p:blipFill>
        <p:spPr>
          <a:xfrm>
            <a:off x="4340515" y="5661036"/>
            <a:ext cx="3571929" cy="63286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0"/>
          <p:cNvSpPr txBox="1"/>
          <p:nvPr>
            <p:ph type="title"/>
          </p:nvPr>
        </p:nvSpPr>
        <p:spPr>
          <a:xfrm>
            <a:off x="1202918" y="284176"/>
            <a:ext cx="10181361"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ARE OTHER REQUIREMENTS?</a:t>
            </a:r>
            <a:endParaRPr/>
          </a:p>
        </p:txBody>
      </p:sp>
      <p:sp>
        <p:nvSpPr>
          <p:cNvPr id="220" name="Google Shape;220;p2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Grade Weighting</a:t>
            </a:r>
            <a:r>
              <a:rPr lang="en-US" sz="3200">
                <a:latin typeface="Calibri"/>
                <a:ea typeface="Calibri"/>
                <a:cs typeface="Calibri"/>
                <a:sym typeface="Calibri"/>
              </a:rPr>
              <a:t>	</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If a high school uses a weighted grading scale for Advanced Placement, International Baccalaureate, or Honors courses in a subject area:</a:t>
            </a:r>
            <a:endParaRPr/>
          </a:p>
          <a:p>
            <a:pPr indent="-190500" lvl="1" marL="411480" rtl="0" algn="l">
              <a:lnSpc>
                <a:spcPct val="100000"/>
              </a:lnSpc>
              <a:spcBef>
                <a:spcPts val="500"/>
              </a:spcBef>
              <a:spcAft>
                <a:spcPts val="0"/>
              </a:spcAft>
              <a:buSzPts val="3000"/>
              <a:buFont typeface="Noto Sans Symbols"/>
              <a:buChar char="▪"/>
            </a:pPr>
            <a:r>
              <a:rPr lang="en-US" sz="3000">
                <a:latin typeface="Calibri"/>
                <a:ea typeface="Calibri"/>
                <a:cs typeface="Calibri"/>
                <a:sym typeface="Calibri"/>
              </a:rPr>
              <a:t> Then College Credit Plus courses in the subject area will be weighted using the same scale in order to calculate the student’s grade point average and class rank</a:t>
            </a:r>
            <a:endParaRPr/>
          </a:p>
        </p:txBody>
      </p:sp>
      <p:pic>
        <p:nvPicPr>
          <p:cNvPr id="221" name="Google Shape;221;p20"/>
          <p:cNvPicPr preferRelativeResize="0"/>
          <p:nvPr/>
        </p:nvPicPr>
        <p:blipFill rotWithShape="1">
          <a:blip r:embed="rId3">
            <a:alphaModFix/>
          </a:blip>
          <a:srcRect b="0" l="0" r="0" t="0"/>
          <a:stretch/>
        </p:blipFill>
        <p:spPr>
          <a:xfrm>
            <a:off x="4340515" y="5661036"/>
            <a:ext cx="3571929" cy="63286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01" name="Google Shape;101;p2"/>
          <p:cNvSpPr txBox="1"/>
          <p:nvPr>
            <p:ph idx="1" type="body"/>
          </p:nvPr>
        </p:nvSpPr>
        <p:spPr>
          <a:xfrm>
            <a:off x="581192" y="2057073"/>
            <a:ext cx="11029615" cy="3678303"/>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4000"/>
              <a:buNone/>
            </a:pPr>
            <a:r>
              <a:rPr b="1" lang="en-US" sz="4000" u="sng">
                <a:solidFill>
                  <a:schemeClr val="hlink"/>
                </a:solidFill>
                <a:latin typeface="Calibri"/>
                <a:ea typeface="Calibri"/>
                <a:cs typeface="Calibri"/>
                <a:sym typeface="Calibri"/>
                <a:hlinkClick r:id="rId3"/>
              </a:rPr>
              <a:t>College Credit Plus </a:t>
            </a:r>
            <a:r>
              <a:rPr b="1" lang="en-US" sz="4000">
                <a:latin typeface="Calibri"/>
                <a:ea typeface="Calibri"/>
                <a:cs typeface="Calibri"/>
                <a:sym typeface="Calibri"/>
              </a:rPr>
              <a:t>is Ohio’s dual credit program </a:t>
            </a:r>
            <a:endParaRPr/>
          </a:p>
          <a:p>
            <a:pPr indent="-203200" lvl="1" marL="411480" rtl="0" algn="l">
              <a:lnSpc>
                <a:spcPct val="100000"/>
              </a:lnSpc>
              <a:spcBef>
                <a:spcPts val="1400"/>
              </a:spcBef>
              <a:spcAft>
                <a:spcPts val="0"/>
              </a:spcAft>
              <a:buSzPts val="3200"/>
              <a:buFont typeface="Noto Sans Symbols"/>
              <a:buChar char="▪"/>
            </a:pPr>
            <a:r>
              <a:rPr lang="en-US" sz="3200">
                <a:latin typeface="Calibri"/>
                <a:ea typeface="Calibri"/>
                <a:cs typeface="Calibri"/>
                <a:sym typeface="Calibri"/>
              </a:rPr>
              <a:t>Students can earn high school and college credit at the same time</a:t>
            </a:r>
            <a:endParaRPr/>
          </a:p>
          <a:p>
            <a:pPr indent="-203200" lvl="1" marL="411480" rtl="0" algn="l">
              <a:lnSpc>
                <a:spcPct val="100000"/>
              </a:lnSpc>
              <a:spcBef>
                <a:spcPts val="1600"/>
              </a:spcBef>
              <a:spcAft>
                <a:spcPts val="0"/>
              </a:spcAft>
              <a:buSzPts val="3200"/>
              <a:buFont typeface="Noto Sans Symbols"/>
              <a:buChar char="▪"/>
            </a:pPr>
            <a:r>
              <a:rPr lang="en-US" sz="3200">
                <a:latin typeface="Calibri"/>
                <a:ea typeface="Calibri"/>
                <a:cs typeface="Calibri"/>
                <a:sym typeface="Calibri"/>
              </a:rPr>
              <a:t>Students enroll in college courses and adhere to the policies and requirements of the college</a:t>
            </a:r>
            <a:endParaRPr sz="3200">
              <a:latin typeface="Calibri"/>
              <a:ea typeface="Calibri"/>
              <a:cs typeface="Calibri"/>
              <a:sym typeface="Calibri"/>
            </a:endParaRPr>
          </a:p>
        </p:txBody>
      </p:sp>
      <p:pic>
        <p:nvPicPr>
          <p:cNvPr id="102" name="Google Shape;102;p2"/>
          <p:cNvPicPr preferRelativeResize="0"/>
          <p:nvPr/>
        </p:nvPicPr>
        <p:blipFill rotWithShape="1">
          <a:blip r:embed="rId4">
            <a:alphaModFix/>
          </a:blip>
          <a:srcRect b="0" l="0" r="0" t="0"/>
          <a:stretch/>
        </p:blipFill>
        <p:spPr>
          <a:xfrm>
            <a:off x="4310034" y="5735376"/>
            <a:ext cx="3571929" cy="63286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1"/>
          <p:cNvSpPr txBox="1"/>
          <p:nvPr>
            <p:ph type="title"/>
          </p:nvPr>
        </p:nvSpPr>
        <p:spPr>
          <a:xfrm>
            <a:off x="1202918" y="284176"/>
            <a:ext cx="10144785"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ARE OTHER REQUIREMENTS?</a:t>
            </a:r>
            <a:endParaRPr/>
          </a:p>
        </p:txBody>
      </p:sp>
      <p:sp>
        <p:nvSpPr>
          <p:cNvPr id="227" name="Google Shape;227;p21"/>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Students should consider courses in a career pathway that interests them</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Students should ask about pathways that identify courses leading to a major or degree requirements</a:t>
            </a:r>
            <a:endParaRPr/>
          </a:p>
        </p:txBody>
      </p:sp>
      <p:pic>
        <p:nvPicPr>
          <p:cNvPr id="228" name="Google Shape;228;p21"/>
          <p:cNvPicPr preferRelativeResize="0"/>
          <p:nvPr/>
        </p:nvPicPr>
        <p:blipFill rotWithShape="1">
          <a:blip r:embed="rId3">
            <a:alphaModFix/>
          </a:blip>
          <a:srcRect b="0" l="0" r="0" t="0"/>
          <a:stretch/>
        </p:blipFill>
        <p:spPr>
          <a:xfrm>
            <a:off x="4340515" y="5661036"/>
            <a:ext cx="3571929" cy="63286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2"/>
          <p:cNvSpPr txBox="1"/>
          <p:nvPr>
            <p:ph type="title"/>
          </p:nvPr>
        </p:nvSpPr>
        <p:spPr>
          <a:xfrm>
            <a:off x="1202918" y="284176"/>
            <a:ext cx="10080777"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ARE OTHER REQUIREMENTS?</a:t>
            </a:r>
            <a:endParaRPr/>
          </a:p>
        </p:txBody>
      </p:sp>
      <p:sp>
        <p:nvSpPr>
          <p:cNvPr id="234" name="Google Shape;234;p2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b="1" lang="en-US" sz="3200" u="sng">
                <a:solidFill>
                  <a:schemeClr val="hlink"/>
                </a:solidFill>
                <a:latin typeface="Calibri"/>
                <a:ea typeface="Calibri"/>
                <a:cs typeface="Calibri"/>
                <a:sym typeface="Calibri"/>
                <a:hlinkClick r:id="rId3"/>
              </a:rPr>
              <a:t>Graduation Requirements</a:t>
            </a:r>
            <a:endParaRPr b="1"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Students may take College Credit Plus courses in subject areas that will satisfy graduation requirements</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Students must work with school counselors to ensure they are meeting any mandatory testing or other high school graduation requirements-</a:t>
            </a:r>
            <a:r>
              <a:rPr lang="en-US" sz="3200">
                <a:solidFill>
                  <a:srgbClr val="FF00FF"/>
                </a:solidFill>
                <a:latin typeface="Calibri"/>
                <a:ea typeface="Calibri"/>
                <a:cs typeface="Calibri"/>
                <a:sym typeface="Calibri"/>
              </a:rPr>
              <a:t>TRANSCRIPT PARTIES</a:t>
            </a:r>
            <a:endParaRPr sz="3200">
              <a:solidFill>
                <a:srgbClr val="FF00FF"/>
              </a:solidFill>
              <a:latin typeface="Calibri"/>
              <a:ea typeface="Calibri"/>
              <a:cs typeface="Calibri"/>
              <a:sym typeface="Calibri"/>
            </a:endParaRPr>
          </a:p>
        </p:txBody>
      </p:sp>
      <p:pic>
        <p:nvPicPr>
          <p:cNvPr id="235" name="Google Shape;235;p22"/>
          <p:cNvPicPr preferRelativeResize="0"/>
          <p:nvPr/>
        </p:nvPicPr>
        <p:blipFill rotWithShape="1">
          <a:blip r:embed="rId4">
            <a:alphaModFix/>
          </a:blip>
          <a:srcRect b="0" l="0" r="0" t="0"/>
          <a:stretch/>
        </p:blipFill>
        <p:spPr>
          <a:xfrm>
            <a:off x="4209451" y="6008508"/>
            <a:ext cx="3571929" cy="63286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HOW MANY CLASSES CAN STUDENTS TAKE?</a:t>
            </a:r>
            <a:endParaRPr/>
          </a:p>
        </p:txBody>
      </p:sp>
      <p:sp>
        <p:nvSpPr>
          <p:cNvPr id="241" name="Google Shape;241;p23"/>
          <p:cNvSpPr txBox="1"/>
          <p:nvPr>
            <p:ph idx="1" type="body"/>
          </p:nvPr>
        </p:nvSpPr>
        <p:spPr>
          <a:xfrm>
            <a:off x="581192" y="1737360"/>
            <a:ext cx="11029616" cy="4176983"/>
          </a:xfrm>
          <a:prstGeom prst="rect">
            <a:avLst/>
          </a:prstGeom>
          <a:noFill/>
          <a:ln>
            <a:noFill/>
          </a:ln>
        </p:spPr>
        <p:txBody>
          <a:bodyPr anchorCtr="0" anchor="t" bIns="45700" lIns="91425" spcFirstLastPara="1" rIns="91425" wrap="square" tIns="45700">
            <a:no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Students may be enrolled in up to 30 credits per year, which includes high school courses: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Calculation:</a:t>
            </a:r>
            <a:endParaRPr/>
          </a:p>
          <a:p>
            <a:pPr indent="0" lvl="0" marL="0" rtl="0" algn="ctr">
              <a:lnSpc>
                <a:spcPct val="100000"/>
              </a:lnSpc>
              <a:spcBef>
                <a:spcPts val="1400"/>
              </a:spcBef>
              <a:spcAft>
                <a:spcPts val="0"/>
              </a:spcAft>
              <a:buSzPts val="3200"/>
              <a:buNone/>
            </a:pPr>
            <a:r>
              <a:rPr lang="en-US" sz="3200">
                <a:latin typeface="Calibri"/>
                <a:ea typeface="Calibri"/>
                <a:cs typeface="Calibri"/>
                <a:sym typeface="Calibri"/>
              </a:rPr>
              <a:t>30 – (secondary school units x 3) = max CCP credits</a:t>
            </a:r>
            <a:endParaRPr/>
          </a:p>
          <a:p>
            <a:pPr indent="-203200" lvl="0" marL="182880" rtl="0" algn="l">
              <a:lnSpc>
                <a:spcPct val="100000"/>
              </a:lnSpc>
              <a:spcBef>
                <a:spcPts val="1500"/>
              </a:spcBef>
              <a:spcAft>
                <a:spcPts val="0"/>
              </a:spcAft>
              <a:buSzPts val="3200"/>
              <a:buFont typeface="Noto Sans Symbols"/>
              <a:buChar char="▪"/>
            </a:pPr>
            <a:r>
              <a:rPr lang="en-US" sz="3200">
                <a:latin typeface="Calibri"/>
                <a:ea typeface="Calibri"/>
                <a:cs typeface="Calibri"/>
                <a:sym typeface="Calibri"/>
              </a:rPr>
              <a:t>The maximum number of credits allowable for a student while participating in the program is 120</a:t>
            </a:r>
            <a:endParaRPr/>
          </a:p>
        </p:txBody>
      </p:sp>
      <p:pic>
        <p:nvPicPr>
          <p:cNvPr id="242" name="Google Shape;242;p23"/>
          <p:cNvPicPr preferRelativeResize="0"/>
          <p:nvPr/>
        </p:nvPicPr>
        <p:blipFill rotWithShape="1">
          <a:blip r:embed="rId3">
            <a:alphaModFix/>
          </a:blip>
          <a:srcRect b="0" l="0" r="0" t="0"/>
          <a:stretch/>
        </p:blipFill>
        <p:spPr>
          <a:xfrm>
            <a:off x="4310035" y="5720488"/>
            <a:ext cx="3571929" cy="63286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HOW MANY CLASSES CAN STUDENTS TAKE?</a:t>
            </a:r>
            <a:endParaRPr/>
          </a:p>
        </p:txBody>
      </p:sp>
      <p:sp>
        <p:nvSpPr>
          <p:cNvPr id="248" name="Google Shape;248;p2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lang="en-US" sz="3200">
                <a:latin typeface="Calibri"/>
                <a:ea typeface="Calibri"/>
                <a:cs typeface="Calibri"/>
                <a:sym typeface="Calibri"/>
              </a:rPr>
              <a:t>If a student enrolls in more than 30 credits for the year, the school will discuss with the student whether to:</a:t>
            </a:r>
            <a:endParaRPr/>
          </a:p>
          <a:p>
            <a:pPr indent="-190500" lvl="1" marL="411480" rtl="0" algn="l">
              <a:lnSpc>
                <a:spcPct val="100000"/>
              </a:lnSpc>
              <a:spcBef>
                <a:spcPts val="500"/>
              </a:spcBef>
              <a:spcAft>
                <a:spcPts val="0"/>
              </a:spcAft>
              <a:buSzPts val="3000"/>
              <a:buFont typeface="Noto Sans Symbols"/>
              <a:buChar char="▪"/>
            </a:pPr>
            <a:r>
              <a:rPr lang="en-US" sz="3000">
                <a:latin typeface="Calibri"/>
                <a:ea typeface="Calibri"/>
                <a:cs typeface="Calibri"/>
                <a:sym typeface="Calibri"/>
              </a:rPr>
              <a:t>Drop the course (prior to the no-fault withdrawal date) or </a:t>
            </a:r>
            <a:endParaRPr/>
          </a:p>
          <a:p>
            <a:pPr indent="0" lvl="1" marL="411480" rtl="0" algn="l">
              <a:lnSpc>
                <a:spcPct val="100000"/>
              </a:lnSpc>
              <a:spcBef>
                <a:spcPts val="700"/>
              </a:spcBef>
              <a:spcAft>
                <a:spcPts val="0"/>
              </a:spcAft>
              <a:buSzPts val="3000"/>
              <a:buFont typeface="Noto Sans Symbols"/>
              <a:buNone/>
            </a:pPr>
            <a:r>
              <a:t/>
            </a:r>
            <a:endParaRPr sz="3000">
              <a:latin typeface="Calibri"/>
              <a:ea typeface="Calibri"/>
              <a:cs typeface="Calibri"/>
              <a:sym typeface="Calibri"/>
            </a:endParaRPr>
          </a:p>
          <a:p>
            <a:pPr indent="-190500" lvl="1" marL="411480" rtl="0" algn="l">
              <a:lnSpc>
                <a:spcPct val="100000"/>
              </a:lnSpc>
              <a:spcBef>
                <a:spcPts val="700"/>
              </a:spcBef>
              <a:spcAft>
                <a:spcPts val="0"/>
              </a:spcAft>
              <a:buSzPts val="3000"/>
              <a:buFont typeface="Noto Sans Symbols"/>
              <a:buChar char="▪"/>
            </a:pPr>
            <a:r>
              <a:rPr lang="en-US" sz="3000">
                <a:latin typeface="Calibri"/>
                <a:ea typeface="Calibri"/>
                <a:cs typeface="Calibri"/>
                <a:sym typeface="Calibri"/>
              </a:rPr>
              <a:t>Pay for the entire course (including tuition, fees, books) at the college’s standard rates (Option A)</a:t>
            </a:r>
            <a:endParaRPr/>
          </a:p>
        </p:txBody>
      </p:sp>
      <p:pic>
        <p:nvPicPr>
          <p:cNvPr id="249" name="Google Shape;249;p24"/>
          <p:cNvPicPr preferRelativeResize="0"/>
          <p:nvPr/>
        </p:nvPicPr>
        <p:blipFill rotWithShape="1">
          <a:blip r:embed="rId3">
            <a:alphaModFix/>
          </a:blip>
          <a:srcRect b="0" l="0" r="0" t="0"/>
          <a:stretch/>
        </p:blipFill>
        <p:spPr>
          <a:xfrm>
            <a:off x="4340515" y="5661036"/>
            <a:ext cx="3571929" cy="63286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5"/>
          <p:cNvSpPr txBox="1"/>
          <p:nvPr>
            <p:ph type="title"/>
          </p:nvPr>
        </p:nvSpPr>
        <p:spPr>
          <a:xfrm>
            <a:off x="1202918" y="284176"/>
            <a:ext cx="10300234"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DIFFERENCES BETWEEN HIGH SCHOOL &amp; COLLEGE?</a:t>
            </a:r>
            <a:endParaRPr/>
          </a:p>
        </p:txBody>
      </p:sp>
      <p:sp>
        <p:nvSpPr>
          <p:cNvPr id="255" name="Google Shape;255;p2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Tests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High School: Tests are sometimes given weekly or at the end of the chapter</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 Tests are generally fewer in number and cover more material</a:t>
            </a:r>
            <a:endParaRPr/>
          </a:p>
        </p:txBody>
      </p:sp>
      <p:pic>
        <p:nvPicPr>
          <p:cNvPr id="256" name="Google Shape;256;p25"/>
          <p:cNvPicPr preferRelativeResize="0"/>
          <p:nvPr/>
        </p:nvPicPr>
        <p:blipFill rotWithShape="1">
          <a:blip r:embed="rId3">
            <a:alphaModFix/>
          </a:blip>
          <a:srcRect b="0" l="0" r="0" t="0"/>
          <a:stretch/>
        </p:blipFill>
        <p:spPr>
          <a:xfrm>
            <a:off x="4236882" y="5661036"/>
            <a:ext cx="3571929" cy="632864"/>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DIFFERENCES BETWEEN HIGH SCHOOL &amp; COLLEGE?</a:t>
            </a:r>
            <a:endParaRPr/>
          </a:p>
        </p:txBody>
      </p:sp>
      <p:sp>
        <p:nvSpPr>
          <p:cNvPr id="262" name="Google Shape;262;p2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Study Time</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High School: Required homework ranges between 1 to 3 hours per day</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 Standard rule of 2 to 3 hours of homework for every hour spent in class (3 to 5 hours per day)</a:t>
            </a:r>
            <a:endParaRPr/>
          </a:p>
        </p:txBody>
      </p:sp>
      <p:pic>
        <p:nvPicPr>
          <p:cNvPr id="263" name="Google Shape;263;p26"/>
          <p:cNvPicPr preferRelativeResize="0"/>
          <p:nvPr/>
        </p:nvPicPr>
        <p:blipFill rotWithShape="1">
          <a:blip r:embed="rId3">
            <a:alphaModFix/>
          </a:blip>
          <a:srcRect b="0" l="0" r="0" t="0"/>
          <a:stretch/>
        </p:blipFill>
        <p:spPr>
          <a:xfrm>
            <a:off x="4340515" y="5661036"/>
            <a:ext cx="3571929" cy="632864"/>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DIFFERENCES BETWEEN HIGH SCHOOL &amp; COLLEGE?</a:t>
            </a:r>
            <a:endParaRPr/>
          </a:p>
        </p:txBody>
      </p:sp>
      <p:sp>
        <p:nvSpPr>
          <p:cNvPr id="269" name="Google Shape;269;p2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Knowledge Acquisition </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High School: Information provided mostly in-class. Out-of-class research is minimal</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 Coursework will generally require more independent thinking, longer writing assignments, and out-of-class research</a:t>
            </a:r>
            <a:endParaRPr/>
          </a:p>
        </p:txBody>
      </p:sp>
      <p:pic>
        <p:nvPicPr>
          <p:cNvPr id="270" name="Google Shape;270;p27"/>
          <p:cNvPicPr preferRelativeResize="0"/>
          <p:nvPr/>
        </p:nvPicPr>
        <p:blipFill rotWithShape="1">
          <a:blip r:embed="rId3">
            <a:alphaModFix/>
          </a:blip>
          <a:srcRect b="0" l="0" r="0" t="0"/>
          <a:stretch/>
        </p:blipFill>
        <p:spPr>
          <a:xfrm>
            <a:off x="4273459" y="5661036"/>
            <a:ext cx="3571929" cy="632864"/>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DIFFERENCES BETWEEN HIGH SCHOOL &amp; COLLEGE?</a:t>
            </a:r>
            <a:endParaRPr/>
          </a:p>
        </p:txBody>
      </p:sp>
      <p:sp>
        <p:nvSpPr>
          <p:cNvPr id="276" name="Google Shape;276;p2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Grades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High School: Numerous quizzes, tests, and homework assignments</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 Few tests and fewer, if any, homework assignments will be used to determine final grades</a:t>
            </a:r>
            <a:endParaRPr/>
          </a:p>
        </p:txBody>
      </p:sp>
      <p:pic>
        <p:nvPicPr>
          <p:cNvPr id="277" name="Google Shape;277;p28"/>
          <p:cNvPicPr preferRelativeResize="0"/>
          <p:nvPr/>
        </p:nvPicPr>
        <p:blipFill rotWithShape="1">
          <a:blip r:embed="rId3">
            <a:alphaModFix/>
          </a:blip>
          <a:srcRect b="0" l="0" r="0" t="0"/>
          <a:stretch/>
        </p:blipFill>
        <p:spPr>
          <a:xfrm>
            <a:off x="4310035" y="6168544"/>
            <a:ext cx="3571929" cy="632864"/>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DIFFERENCES BETWEEN HIGH SCHOOL &amp; COLLEGE?</a:t>
            </a:r>
            <a:endParaRPr/>
          </a:p>
        </p:txBody>
      </p:sp>
      <p:sp>
        <p:nvSpPr>
          <p:cNvPr id="283" name="Google Shape;283;p29"/>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b="1" lang="en-US" sz="3600">
                <a:latin typeface="Calibri"/>
                <a:ea typeface="Calibri"/>
                <a:cs typeface="Calibri"/>
                <a:sym typeface="Calibri"/>
              </a:rPr>
              <a:t>Role of Parents</a:t>
            </a:r>
            <a:endParaRPr/>
          </a:p>
          <a:p>
            <a:pPr indent="-182880" lvl="0" marL="182880" rtl="0" algn="l">
              <a:lnSpc>
                <a:spcPct val="100000"/>
              </a:lnSpc>
              <a:spcBef>
                <a:spcPts val="500"/>
              </a:spcBef>
              <a:spcAft>
                <a:spcPts val="0"/>
              </a:spcAft>
              <a:buSzPts val="2800"/>
              <a:buFont typeface="Noto Sans Symbols"/>
              <a:buChar char="▪"/>
            </a:pPr>
            <a:r>
              <a:rPr lang="en-US" sz="2800">
                <a:latin typeface="Calibri"/>
                <a:ea typeface="Calibri"/>
                <a:cs typeface="Calibri"/>
                <a:sym typeface="Calibri"/>
              </a:rPr>
              <a:t> High School: Parents are strong advocates working closely with teachers and counselors</a:t>
            </a:r>
            <a:endParaRPr/>
          </a:p>
          <a:p>
            <a:pPr indent="-5079" lvl="0" marL="182880" rtl="0" algn="l">
              <a:lnSpc>
                <a:spcPct val="100000"/>
              </a:lnSpc>
              <a:spcBef>
                <a:spcPts val="500"/>
              </a:spcBef>
              <a:spcAft>
                <a:spcPts val="0"/>
              </a:spcAft>
              <a:buSzPts val="2800"/>
              <a:buFont typeface="Noto Sans Symbols"/>
              <a:buNone/>
            </a:pPr>
            <a:r>
              <a:t/>
            </a:r>
            <a:endParaRPr sz="2800">
              <a:latin typeface="Calibri"/>
              <a:ea typeface="Calibri"/>
              <a:cs typeface="Calibri"/>
              <a:sym typeface="Calibri"/>
            </a:endParaRPr>
          </a:p>
          <a:p>
            <a:pPr indent="-182880" lvl="0" marL="182880" rtl="0" algn="l">
              <a:lnSpc>
                <a:spcPct val="100000"/>
              </a:lnSpc>
              <a:spcBef>
                <a:spcPts val="500"/>
              </a:spcBef>
              <a:spcAft>
                <a:spcPts val="0"/>
              </a:spcAft>
              <a:buSzPts val="2800"/>
              <a:buFont typeface="Noto Sans Symbols"/>
              <a:buChar char="▪"/>
            </a:pPr>
            <a:r>
              <a:rPr lang="en-US" sz="2800">
                <a:latin typeface="Calibri"/>
                <a:ea typeface="Calibri"/>
                <a:cs typeface="Calibri"/>
                <a:sym typeface="Calibri"/>
              </a:rPr>
              <a:t> College: Parent serves as a mentor and support for the student; the college views the student as independent decision-maker</a:t>
            </a:r>
            <a:endParaRPr/>
          </a:p>
          <a:p>
            <a:pPr indent="-182880" lvl="0" marL="182880" rtl="0" algn="l">
              <a:lnSpc>
                <a:spcPct val="100000"/>
              </a:lnSpc>
              <a:spcBef>
                <a:spcPts val="500"/>
              </a:spcBef>
              <a:spcAft>
                <a:spcPts val="0"/>
              </a:spcAft>
              <a:buSzPts val="2800"/>
              <a:buFont typeface="Noto Sans Symbols"/>
              <a:buChar char="▪"/>
            </a:pPr>
            <a:r>
              <a:rPr lang="en-US" sz="2800">
                <a:latin typeface="Calibri"/>
                <a:ea typeface="Calibri"/>
                <a:cs typeface="Calibri"/>
                <a:sym typeface="Calibri"/>
              </a:rPr>
              <a:t> College: The Family Education Rights and Privacy Act (FERPA) protects student education records</a:t>
            </a:r>
            <a:endParaRPr/>
          </a:p>
        </p:txBody>
      </p:sp>
      <p:pic>
        <p:nvPicPr>
          <p:cNvPr id="284" name="Google Shape;284;p29"/>
          <p:cNvPicPr preferRelativeResize="0"/>
          <p:nvPr/>
        </p:nvPicPr>
        <p:blipFill rotWithShape="1">
          <a:blip r:embed="rId3">
            <a:alphaModFix/>
          </a:blip>
          <a:srcRect b="0" l="0" r="0" t="0"/>
          <a:stretch/>
        </p:blipFill>
        <p:spPr>
          <a:xfrm>
            <a:off x="4310034" y="6181244"/>
            <a:ext cx="3571929" cy="632864"/>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DIFFERENCES BETWEEN HIGH SCHOOL &amp; COLLEGE?</a:t>
            </a:r>
            <a:endParaRPr/>
          </a:p>
        </p:txBody>
      </p:sp>
      <p:sp>
        <p:nvSpPr>
          <p:cNvPr id="290" name="Google Shape;290;p3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00000"/>
              </a:lnSpc>
              <a:spcBef>
                <a:spcPts val="0"/>
              </a:spcBef>
              <a:spcAft>
                <a:spcPts val="0"/>
              </a:spcAft>
              <a:buSzPct val="100000"/>
              <a:buNone/>
            </a:pPr>
            <a:r>
              <a:rPr b="1" lang="en-US" sz="3600">
                <a:latin typeface="Calibri"/>
                <a:ea typeface="Calibri"/>
                <a:cs typeface="Calibri"/>
                <a:sym typeface="Calibri"/>
              </a:rPr>
              <a:t>Accommodations</a:t>
            </a:r>
            <a:endParaRPr/>
          </a:p>
          <a:p>
            <a:pPr indent="-187960" lvl="0" marL="182880" rtl="0" algn="l">
              <a:lnSpc>
                <a:spcPct val="100000"/>
              </a:lnSpc>
              <a:spcBef>
                <a:spcPts val="500"/>
              </a:spcBef>
              <a:spcAft>
                <a:spcPts val="0"/>
              </a:spcAft>
              <a:buSzPct val="100000"/>
              <a:buFont typeface="Noto Sans Symbols"/>
              <a:buChar char="▪"/>
            </a:pPr>
            <a:r>
              <a:rPr lang="en-US" sz="3200">
                <a:latin typeface="Calibri"/>
                <a:ea typeface="Calibri"/>
                <a:cs typeface="Calibri"/>
                <a:sym typeface="Calibri"/>
              </a:rPr>
              <a:t> High School: Parents and students work with high school staff to determine what assistance or accommodations can be made for students with IEPs or 504 plans. </a:t>
            </a:r>
            <a:endParaRPr/>
          </a:p>
          <a:p>
            <a:pPr indent="0" lvl="0" marL="182880" rtl="0" algn="l">
              <a:lnSpc>
                <a:spcPct val="100000"/>
              </a:lnSpc>
              <a:spcBef>
                <a:spcPts val="500"/>
              </a:spcBef>
              <a:spcAft>
                <a:spcPts val="0"/>
              </a:spcAft>
              <a:buSzPct val="100000"/>
              <a:buFont typeface="Noto Sans Symbols"/>
              <a:buNone/>
            </a:pPr>
            <a:r>
              <a:t/>
            </a:r>
            <a:endParaRPr sz="3200">
              <a:latin typeface="Calibri"/>
              <a:ea typeface="Calibri"/>
              <a:cs typeface="Calibri"/>
              <a:sym typeface="Calibri"/>
            </a:endParaRPr>
          </a:p>
          <a:p>
            <a:pPr indent="-187960" lvl="0" marL="182880" rtl="0" algn="l">
              <a:lnSpc>
                <a:spcPct val="100000"/>
              </a:lnSpc>
              <a:spcBef>
                <a:spcPts val="500"/>
              </a:spcBef>
              <a:spcAft>
                <a:spcPts val="0"/>
              </a:spcAft>
              <a:buSzPct val="100000"/>
              <a:buFont typeface="Noto Sans Symbols"/>
              <a:buChar char="▪"/>
            </a:pPr>
            <a:r>
              <a:rPr lang="en-US" sz="3200">
                <a:latin typeface="Calibri"/>
                <a:ea typeface="Calibri"/>
                <a:cs typeface="Calibri"/>
                <a:sym typeface="Calibri"/>
              </a:rPr>
              <a:t> College: Students must work directly with college staff to determine if accommodations are needed. IEPs and 504 plans may or may not be included in the discussions.</a:t>
            </a:r>
            <a:endParaRPr/>
          </a:p>
        </p:txBody>
      </p:sp>
      <p:pic>
        <p:nvPicPr>
          <p:cNvPr id="291" name="Google Shape;291;p30"/>
          <p:cNvPicPr preferRelativeResize="0"/>
          <p:nvPr/>
        </p:nvPicPr>
        <p:blipFill rotWithShape="1">
          <a:blip r:embed="rId3">
            <a:alphaModFix/>
          </a:blip>
          <a:srcRect b="0" l="0" r="0" t="0"/>
          <a:stretch/>
        </p:blipFill>
        <p:spPr>
          <a:xfrm>
            <a:off x="4308994" y="6120232"/>
            <a:ext cx="3571929" cy="63286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08" name="Google Shape;108;p3"/>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lang="en-US" sz="3200">
                <a:latin typeface="Calibri"/>
                <a:ea typeface="Calibri"/>
                <a:cs typeface="Calibri"/>
                <a:sym typeface="Calibri"/>
              </a:rPr>
              <a:t>Students in Grades 7 through 12:</a:t>
            </a:r>
            <a:endParaRPr/>
          </a:p>
          <a:p>
            <a:pPr indent="-461963" lvl="0" marL="461963" rtl="0" algn="l">
              <a:lnSpc>
                <a:spcPct val="100000"/>
              </a:lnSpc>
              <a:spcBef>
                <a:spcPts val="800"/>
              </a:spcBef>
              <a:spcAft>
                <a:spcPts val="0"/>
              </a:spcAft>
              <a:buSzPts val="3200"/>
              <a:buChar char="▪"/>
            </a:pPr>
            <a:r>
              <a:rPr lang="en-US" sz="3200">
                <a:latin typeface="Calibri"/>
                <a:ea typeface="Calibri"/>
                <a:cs typeface="Calibri"/>
                <a:sym typeface="Calibri"/>
              </a:rPr>
              <a:t>Must be Ohio residents and</a:t>
            </a:r>
            <a:endParaRPr/>
          </a:p>
          <a:p>
            <a:pPr indent="-461963" lvl="1" marL="785963" rtl="0" algn="l">
              <a:lnSpc>
                <a:spcPct val="90000"/>
              </a:lnSpc>
              <a:spcBef>
                <a:spcPts val="800"/>
              </a:spcBef>
              <a:spcAft>
                <a:spcPts val="0"/>
              </a:spcAft>
              <a:buSzPts val="2800"/>
              <a:buFont typeface="Noto Sans Symbols"/>
              <a:buChar char="▪"/>
            </a:pPr>
            <a:r>
              <a:rPr lang="en-US" sz="2800">
                <a:latin typeface="Calibri"/>
                <a:ea typeface="Calibri"/>
                <a:cs typeface="Calibri"/>
                <a:sym typeface="Calibri"/>
              </a:rPr>
              <a:t>Attend an Ohio secondary school (public or private) or </a:t>
            </a:r>
            <a:endParaRPr/>
          </a:p>
          <a:p>
            <a:pPr indent="-461963" lvl="1" marL="785963" rtl="0" algn="l">
              <a:lnSpc>
                <a:spcPct val="90000"/>
              </a:lnSpc>
              <a:spcBef>
                <a:spcPts val="1000"/>
              </a:spcBef>
              <a:spcAft>
                <a:spcPts val="0"/>
              </a:spcAft>
              <a:buSzPts val="2800"/>
              <a:buFont typeface="Noto Sans Symbols"/>
              <a:buChar char="▪"/>
            </a:pPr>
            <a:r>
              <a:rPr lang="en-US" sz="2800">
                <a:latin typeface="Calibri"/>
                <a:ea typeface="Calibri"/>
                <a:cs typeface="Calibri"/>
                <a:sym typeface="Calibri"/>
              </a:rPr>
              <a:t>Receive homeschooling instruction</a:t>
            </a:r>
            <a:endParaRPr/>
          </a:p>
        </p:txBody>
      </p:sp>
      <p:pic>
        <p:nvPicPr>
          <p:cNvPr id="109" name="Google Shape;109;p3"/>
          <p:cNvPicPr preferRelativeResize="0"/>
          <p:nvPr/>
        </p:nvPicPr>
        <p:blipFill rotWithShape="1">
          <a:blip r:embed="rId3">
            <a:alphaModFix/>
          </a:blip>
          <a:srcRect b="0" l="0" r="0" t="0"/>
          <a:stretch/>
        </p:blipFill>
        <p:spPr>
          <a:xfrm>
            <a:off x="4310035" y="5730704"/>
            <a:ext cx="3571929" cy="632864"/>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BENEFITS OF PARTICIPATING IN COLLEGE CREDIT PLUS?</a:t>
            </a:r>
            <a:endParaRPr/>
          </a:p>
        </p:txBody>
      </p:sp>
      <p:sp>
        <p:nvSpPr>
          <p:cNvPr id="297" name="Google Shape;297;p31"/>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3600">
                <a:latin typeface="Calibri"/>
                <a:ea typeface="Calibri"/>
                <a:cs typeface="Calibri"/>
                <a:sym typeface="Calibri"/>
              </a:rPr>
              <a:t>Students can: </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Earn high school and college credits at the same time</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Get a “head start” on career planning and degree or certificate completion</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Experience college early to understand the expectations of college life</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Save tuition and textbook costs</a:t>
            </a:r>
            <a:endParaRPr/>
          </a:p>
        </p:txBody>
      </p:sp>
      <p:pic>
        <p:nvPicPr>
          <p:cNvPr id="298" name="Google Shape;298;p31"/>
          <p:cNvPicPr preferRelativeResize="0"/>
          <p:nvPr/>
        </p:nvPicPr>
        <p:blipFill rotWithShape="1">
          <a:blip r:embed="rId3">
            <a:alphaModFix/>
          </a:blip>
          <a:srcRect b="0" l="0" r="0" t="0"/>
          <a:stretch/>
        </p:blipFill>
        <p:spPr>
          <a:xfrm>
            <a:off x="4310035" y="6187036"/>
            <a:ext cx="3571929" cy="632864"/>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2"/>
          <p:cNvSpPr txBox="1"/>
          <p:nvPr>
            <p:ph type="title"/>
          </p:nvPr>
        </p:nvSpPr>
        <p:spPr>
          <a:xfrm>
            <a:off x="1202918" y="284176"/>
            <a:ext cx="10208793"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CONSEQUENCES OF UNDERPERFORMING?</a:t>
            </a:r>
            <a:endParaRPr/>
          </a:p>
        </p:txBody>
      </p:sp>
      <p:sp>
        <p:nvSpPr>
          <p:cNvPr id="304" name="Google Shape;304;p3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fontScale="92500" lnSpcReduction="10000"/>
          </a:bodyPr>
          <a:lstStyle/>
          <a:p>
            <a:pPr indent="-187960" lvl="0" marL="182880" rtl="0" algn="l">
              <a:lnSpc>
                <a:spcPct val="100000"/>
              </a:lnSpc>
              <a:spcBef>
                <a:spcPts val="0"/>
              </a:spcBef>
              <a:spcAft>
                <a:spcPts val="0"/>
              </a:spcAft>
              <a:buSzPct val="100000"/>
              <a:buFont typeface="Noto Sans Symbols"/>
              <a:buChar char="▪"/>
            </a:pPr>
            <a:r>
              <a:rPr lang="en-US" sz="3200">
                <a:latin typeface="Calibri"/>
                <a:ea typeface="Calibri"/>
                <a:cs typeface="Calibri"/>
                <a:sym typeface="Calibri"/>
              </a:rPr>
              <a:t> If students do not earn a passing grade or if they withdraw too late from college courses, the district may require students/ families* to reimburse the tuition that the district had paid </a:t>
            </a:r>
            <a:endParaRPr/>
          </a:p>
          <a:p>
            <a:pPr indent="0" lvl="0" marL="182880" rtl="0" algn="l">
              <a:lnSpc>
                <a:spcPct val="100000"/>
              </a:lnSpc>
              <a:spcBef>
                <a:spcPts val="500"/>
              </a:spcBef>
              <a:spcAft>
                <a:spcPts val="0"/>
              </a:spcAft>
              <a:buSzPct val="100000"/>
              <a:buFont typeface="Noto Sans Symbols"/>
              <a:buNone/>
            </a:pPr>
            <a:r>
              <a:t/>
            </a:r>
            <a:endParaRPr sz="3200">
              <a:latin typeface="Calibri"/>
              <a:ea typeface="Calibri"/>
              <a:cs typeface="Calibri"/>
              <a:sym typeface="Calibri"/>
            </a:endParaRPr>
          </a:p>
          <a:p>
            <a:pPr indent="-187960" lvl="0" marL="182880" rtl="0" algn="l">
              <a:lnSpc>
                <a:spcPct val="100000"/>
              </a:lnSpc>
              <a:spcBef>
                <a:spcPts val="500"/>
              </a:spcBef>
              <a:spcAft>
                <a:spcPts val="0"/>
              </a:spcAft>
              <a:buSzPct val="100000"/>
              <a:buFont typeface="Noto Sans Symbols"/>
              <a:buChar char="▪"/>
            </a:pPr>
            <a:r>
              <a:rPr lang="en-US" sz="3200">
                <a:latin typeface="Calibri"/>
                <a:ea typeface="Calibri"/>
                <a:cs typeface="Calibri"/>
                <a:sym typeface="Calibri"/>
              </a:rPr>
              <a:t> The grades that students earn will be on the students’ college transcripts permanently</a:t>
            </a:r>
            <a:endParaRPr/>
          </a:p>
          <a:p>
            <a:pPr indent="-269240" lvl="0" marL="457200" rtl="0" algn="l">
              <a:lnSpc>
                <a:spcPct val="100000"/>
              </a:lnSpc>
              <a:spcBef>
                <a:spcPts val="500"/>
              </a:spcBef>
              <a:spcAft>
                <a:spcPts val="0"/>
              </a:spcAft>
              <a:buSzPct val="100000"/>
              <a:buNone/>
            </a:pPr>
            <a:r>
              <a:t/>
            </a:r>
            <a:endParaRPr sz="3200">
              <a:latin typeface="Calibri"/>
              <a:ea typeface="Calibri"/>
              <a:cs typeface="Calibri"/>
              <a:sym typeface="Calibri"/>
            </a:endParaRPr>
          </a:p>
          <a:p>
            <a:pPr indent="0" lvl="0" marL="0" rtl="0" algn="l">
              <a:lnSpc>
                <a:spcPct val="100000"/>
              </a:lnSpc>
              <a:spcBef>
                <a:spcPts val="500"/>
              </a:spcBef>
              <a:spcAft>
                <a:spcPts val="0"/>
              </a:spcAft>
              <a:buSzPct val="100000"/>
              <a:buNone/>
            </a:pPr>
            <a:r>
              <a:rPr lang="en-US" sz="2000">
                <a:latin typeface="Calibri"/>
                <a:ea typeface="Calibri"/>
                <a:cs typeface="Calibri"/>
                <a:sym typeface="Calibri"/>
              </a:rPr>
              <a:t>*If a student is considered “economically disadvantaged,” a school may not seek reimbursement</a:t>
            </a:r>
            <a:endParaRPr/>
          </a:p>
        </p:txBody>
      </p:sp>
      <p:pic>
        <p:nvPicPr>
          <p:cNvPr id="305" name="Google Shape;305;p32"/>
          <p:cNvPicPr preferRelativeResize="0"/>
          <p:nvPr/>
        </p:nvPicPr>
        <p:blipFill rotWithShape="1">
          <a:blip r:embed="rId3">
            <a:alphaModFix/>
          </a:blip>
          <a:srcRect b="0" l="0" r="0" t="0"/>
          <a:stretch/>
        </p:blipFill>
        <p:spPr>
          <a:xfrm>
            <a:off x="4310035" y="6181244"/>
            <a:ext cx="3571929" cy="632864"/>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3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CONSEQUENCES OF UNDERPERFORMING?</a:t>
            </a:r>
            <a:endParaRPr/>
          </a:p>
        </p:txBody>
      </p:sp>
      <p:sp>
        <p:nvSpPr>
          <p:cNvPr id="311" name="Google Shape;311;p33"/>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If students fail or withdraw often, future financial aid may be also impacted negatively </a:t>
            </a:r>
            <a:endParaRPr/>
          </a:p>
          <a:p>
            <a:pPr indent="-457200" lvl="1" marL="781200" rtl="0" algn="l">
              <a:lnSpc>
                <a:spcPct val="90000"/>
              </a:lnSpc>
              <a:spcBef>
                <a:spcPts val="500"/>
              </a:spcBef>
              <a:spcAft>
                <a:spcPts val="0"/>
              </a:spcAft>
              <a:buSzPts val="3000"/>
              <a:buFont typeface="Noto Sans Symbols"/>
              <a:buChar char="▪"/>
            </a:pPr>
            <a:r>
              <a:rPr lang="en-US" sz="3000">
                <a:latin typeface="Calibri"/>
                <a:ea typeface="Calibri"/>
                <a:cs typeface="Calibri"/>
                <a:sym typeface="Calibri"/>
              </a:rPr>
              <a:t>For more information, contact the college’s financial aid office for details</a:t>
            </a:r>
            <a:endParaRPr/>
          </a:p>
          <a:p>
            <a:pPr indent="-203200" lvl="0" marL="182880" rtl="0" algn="l">
              <a:lnSpc>
                <a:spcPct val="100000"/>
              </a:lnSpc>
              <a:spcBef>
                <a:spcPts val="700"/>
              </a:spcBef>
              <a:spcAft>
                <a:spcPts val="0"/>
              </a:spcAft>
              <a:buSzPts val="3200"/>
              <a:buFont typeface="Noto Sans Symbols"/>
              <a:buChar char="▪"/>
            </a:pPr>
            <a:r>
              <a:rPr lang="en-US" sz="3200">
                <a:latin typeface="Calibri"/>
                <a:ea typeface="Calibri"/>
                <a:cs typeface="Calibri"/>
                <a:sym typeface="Calibri"/>
              </a:rPr>
              <a:t> If students perform poorly, they may be placed CCP Probation, CCP Dismissal or on academic probation or dismissal by the college</a:t>
            </a:r>
            <a:endParaRPr/>
          </a:p>
        </p:txBody>
      </p:sp>
      <p:pic>
        <p:nvPicPr>
          <p:cNvPr id="312" name="Google Shape;312;p33"/>
          <p:cNvPicPr preferRelativeResize="0"/>
          <p:nvPr/>
        </p:nvPicPr>
        <p:blipFill rotWithShape="1">
          <a:blip r:embed="rId3">
            <a:alphaModFix/>
          </a:blip>
          <a:srcRect b="0" l="0" r="0" t="0"/>
          <a:stretch/>
        </p:blipFill>
        <p:spPr>
          <a:xfrm>
            <a:off x="4310035" y="6181244"/>
            <a:ext cx="3571929" cy="632864"/>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3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UNDERPERFORMING STUDENT RULES</a:t>
            </a:r>
            <a:endParaRPr/>
          </a:p>
        </p:txBody>
      </p:sp>
      <p:sp>
        <p:nvSpPr>
          <p:cNvPr id="318" name="Google Shape;318;p3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b="1" lang="en-US" sz="3600" u="sng">
                <a:solidFill>
                  <a:schemeClr val="hlink"/>
                </a:solidFill>
                <a:latin typeface="Calibri"/>
                <a:ea typeface="Calibri"/>
                <a:cs typeface="Calibri"/>
                <a:sym typeface="Calibri"/>
                <a:hlinkClick r:id="rId3"/>
              </a:rPr>
              <a:t>College Credit Plus Probation</a:t>
            </a:r>
            <a:endParaRPr b="1" sz="3600">
              <a:latin typeface="Calibri"/>
              <a:ea typeface="Calibri"/>
              <a:cs typeface="Calibri"/>
              <a:sym typeface="Calibri"/>
            </a:endParaRPr>
          </a:p>
          <a:p>
            <a:pPr indent="-457200" lvl="0" marL="457200" rtl="0" algn="l">
              <a:lnSpc>
                <a:spcPct val="100000"/>
              </a:lnSpc>
              <a:spcBef>
                <a:spcPts val="500"/>
              </a:spcBef>
              <a:spcAft>
                <a:spcPts val="0"/>
              </a:spcAft>
              <a:buSzPts val="3200"/>
              <a:buChar char="▪"/>
            </a:pPr>
            <a:r>
              <a:rPr lang="en-US" sz="3200">
                <a:latin typeface="Calibri"/>
                <a:ea typeface="Calibri"/>
                <a:cs typeface="Calibri"/>
                <a:sym typeface="Calibri"/>
              </a:rPr>
              <a:t>A student will be placed on CCP probation if he or she </a:t>
            </a:r>
            <a:r>
              <a:rPr b="1" lang="en-US" sz="3200">
                <a:latin typeface="Calibri"/>
                <a:ea typeface="Calibri"/>
                <a:cs typeface="Calibri"/>
                <a:sym typeface="Calibri"/>
              </a:rPr>
              <a:t>earns less than a cumulative 2.0 GPA </a:t>
            </a:r>
            <a:r>
              <a:rPr lang="en-US" sz="3200">
                <a:latin typeface="Calibri"/>
                <a:ea typeface="Calibri"/>
                <a:cs typeface="Calibri"/>
                <a:sym typeface="Calibri"/>
              </a:rPr>
              <a:t>in CCP courses or withdraws from 2 or more courses in one academic term</a:t>
            </a:r>
            <a:endParaRPr/>
          </a:p>
        </p:txBody>
      </p:sp>
      <p:pic>
        <p:nvPicPr>
          <p:cNvPr id="319" name="Google Shape;319;p34"/>
          <p:cNvPicPr preferRelativeResize="0"/>
          <p:nvPr/>
        </p:nvPicPr>
        <p:blipFill rotWithShape="1">
          <a:blip r:embed="rId4">
            <a:alphaModFix/>
          </a:blip>
          <a:srcRect b="0" l="0" r="0" t="0"/>
          <a:stretch/>
        </p:blipFill>
        <p:spPr>
          <a:xfrm>
            <a:off x="4310035" y="6155844"/>
            <a:ext cx="3571929" cy="632864"/>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3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UNDERPERFORMING STUDENT RULES</a:t>
            </a:r>
            <a:endParaRPr/>
          </a:p>
        </p:txBody>
      </p:sp>
      <p:sp>
        <p:nvSpPr>
          <p:cNvPr id="325" name="Google Shape;325;p3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b="1" lang="en-US" sz="3600" u="sng">
                <a:solidFill>
                  <a:schemeClr val="hlink"/>
                </a:solidFill>
                <a:latin typeface="Calibri"/>
                <a:ea typeface="Calibri"/>
                <a:cs typeface="Calibri"/>
                <a:sym typeface="Calibri"/>
                <a:hlinkClick r:id="rId3"/>
              </a:rPr>
              <a:t>While on CCP Probation, the student: </a:t>
            </a:r>
            <a:endParaRPr b="1" sz="36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May only enroll in one College Credit Plus course for one college term (semester or quarter)</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May not enroll in a college course in the same subject in which student previously earned D, F, NC grade (or equivalent grade)</a:t>
            </a:r>
            <a:endParaRPr/>
          </a:p>
        </p:txBody>
      </p:sp>
      <p:pic>
        <p:nvPicPr>
          <p:cNvPr id="326" name="Google Shape;326;p35"/>
          <p:cNvPicPr preferRelativeResize="0"/>
          <p:nvPr/>
        </p:nvPicPr>
        <p:blipFill rotWithShape="1">
          <a:blip r:embed="rId4">
            <a:alphaModFix/>
          </a:blip>
          <a:srcRect b="0" l="0" r="0" t="0"/>
          <a:stretch/>
        </p:blipFill>
        <p:spPr>
          <a:xfrm>
            <a:off x="4310035" y="6181244"/>
            <a:ext cx="3571929" cy="632864"/>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3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UNDERPERFORMING STUDENT RULES</a:t>
            </a:r>
            <a:endParaRPr/>
          </a:p>
        </p:txBody>
      </p:sp>
      <p:sp>
        <p:nvSpPr>
          <p:cNvPr id="332" name="Google Shape;332;p3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SzPts val="3600"/>
              <a:buNone/>
            </a:pPr>
            <a:r>
              <a:rPr b="1" lang="en-US" sz="3600" u="sng">
                <a:solidFill>
                  <a:schemeClr val="hlink"/>
                </a:solidFill>
                <a:latin typeface="Calibri"/>
                <a:ea typeface="Calibri"/>
                <a:cs typeface="Calibri"/>
                <a:sym typeface="Calibri"/>
                <a:hlinkClick r:id="rId3"/>
              </a:rPr>
              <a:t>CCP Dismissal</a:t>
            </a:r>
            <a:endParaRPr b="1" sz="36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If students on CCP probation do not increase their CCP GPA to a 2.0 or above during the probation term, they will be placed on CCP Dismissal</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While on CCP Dismissal, students may not enroll in any College Credit Plus courses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A student can request (appeal) to be reinstated in the program</a:t>
            </a:r>
            <a:endParaRPr/>
          </a:p>
        </p:txBody>
      </p:sp>
      <p:pic>
        <p:nvPicPr>
          <p:cNvPr id="333" name="Google Shape;333;p36"/>
          <p:cNvPicPr preferRelativeResize="0"/>
          <p:nvPr/>
        </p:nvPicPr>
        <p:blipFill rotWithShape="1">
          <a:blip r:embed="rId4">
            <a:alphaModFix/>
          </a:blip>
          <a:srcRect b="0" l="0" r="0" t="0"/>
          <a:stretch/>
        </p:blipFill>
        <p:spPr>
          <a:xfrm>
            <a:off x="4340515" y="5661036"/>
            <a:ext cx="3571929" cy="632864"/>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UNDERPERFORMING STUDENT RULES</a:t>
            </a:r>
            <a:endParaRPr/>
          </a:p>
        </p:txBody>
      </p:sp>
      <p:sp>
        <p:nvSpPr>
          <p:cNvPr id="339" name="Google Shape;339;p3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00000"/>
              </a:lnSpc>
              <a:spcBef>
                <a:spcPts val="0"/>
              </a:spcBef>
              <a:spcAft>
                <a:spcPts val="0"/>
              </a:spcAft>
              <a:buSzPct val="100000"/>
              <a:buNone/>
            </a:pPr>
            <a:r>
              <a:rPr b="1" lang="en-US" sz="3600" u="sng">
                <a:solidFill>
                  <a:schemeClr val="hlink"/>
                </a:solidFill>
                <a:latin typeface="Calibri"/>
                <a:ea typeface="Calibri"/>
                <a:cs typeface="Calibri"/>
                <a:sym typeface="Calibri"/>
                <a:hlinkClick r:id="rId3"/>
              </a:rPr>
              <a:t>CCP Probation &amp; Dismissal Appeals</a:t>
            </a:r>
            <a:endParaRPr b="1" sz="3600">
              <a:latin typeface="Calibri"/>
              <a:ea typeface="Calibri"/>
              <a:cs typeface="Calibri"/>
              <a:sym typeface="Calibri"/>
            </a:endParaRPr>
          </a:p>
          <a:p>
            <a:pPr indent="-182880" lvl="0" marL="182880" rtl="0" algn="l">
              <a:lnSpc>
                <a:spcPct val="100000"/>
              </a:lnSpc>
              <a:spcBef>
                <a:spcPts val="500"/>
              </a:spcBef>
              <a:spcAft>
                <a:spcPts val="0"/>
              </a:spcAft>
              <a:buSzPct val="100000"/>
              <a:buFont typeface="Noto Sans Symbols"/>
              <a:buChar char="▪"/>
            </a:pPr>
            <a:r>
              <a:rPr b="1" lang="en-US" sz="3200">
                <a:latin typeface="Calibri"/>
                <a:ea typeface="Calibri"/>
                <a:cs typeface="Calibri"/>
                <a:sym typeface="Calibri"/>
              </a:rPr>
              <a:t> CCP Probation</a:t>
            </a:r>
            <a:r>
              <a:rPr lang="en-US" sz="3200">
                <a:latin typeface="Calibri"/>
                <a:ea typeface="Calibri"/>
                <a:cs typeface="Calibri"/>
                <a:sym typeface="Calibri"/>
              </a:rPr>
              <a:t>: Student may appeal to take a course in the same subject in which he or she previously earned a D, F, or received no credit</a:t>
            </a:r>
            <a:endParaRPr/>
          </a:p>
          <a:p>
            <a:pPr indent="-182880" lvl="0" marL="182880" rtl="0" algn="l">
              <a:lnSpc>
                <a:spcPct val="100000"/>
              </a:lnSpc>
              <a:spcBef>
                <a:spcPts val="500"/>
              </a:spcBef>
              <a:spcAft>
                <a:spcPts val="0"/>
              </a:spcAft>
              <a:buSzPct val="100000"/>
              <a:buFont typeface="Noto Sans Symbols"/>
              <a:buChar char="▪"/>
            </a:pPr>
            <a:r>
              <a:rPr b="1" lang="en-US" sz="3200">
                <a:latin typeface="Calibri"/>
                <a:ea typeface="Calibri"/>
                <a:cs typeface="Calibri"/>
                <a:sym typeface="Calibri"/>
              </a:rPr>
              <a:t> CCP Dismissal</a:t>
            </a:r>
            <a:r>
              <a:rPr lang="en-US" sz="3200">
                <a:latin typeface="Calibri"/>
                <a:ea typeface="Calibri"/>
                <a:cs typeface="Calibri"/>
                <a:sym typeface="Calibri"/>
              </a:rPr>
              <a:t>: Within 5 days of being dismissed, the student may submit an appeal to the secondary school to appeal CCP Dismissal or the student may appeal at the end of the CCP Dismissal semester</a:t>
            </a:r>
            <a:endParaRPr/>
          </a:p>
          <a:p>
            <a:pPr indent="-284480" lvl="0" marL="457200" rtl="0" algn="l">
              <a:lnSpc>
                <a:spcPct val="100000"/>
              </a:lnSpc>
              <a:spcBef>
                <a:spcPts val="500"/>
              </a:spcBef>
              <a:spcAft>
                <a:spcPts val="0"/>
              </a:spcAft>
              <a:buSzPct val="100000"/>
              <a:buNone/>
            </a:pPr>
            <a:r>
              <a:t/>
            </a:r>
            <a:endParaRPr sz="3200">
              <a:latin typeface="Calibri"/>
              <a:ea typeface="Calibri"/>
              <a:cs typeface="Calibri"/>
              <a:sym typeface="Calibri"/>
            </a:endParaRPr>
          </a:p>
          <a:p>
            <a:pPr indent="-457200" lvl="0" marL="457200" rtl="0" algn="l">
              <a:lnSpc>
                <a:spcPct val="100000"/>
              </a:lnSpc>
              <a:spcBef>
                <a:spcPts val="500"/>
              </a:spcBef>
              <a:spcAft>
                <a:spcPts val="0"/>
              </a:spcAft>
              <a:buSzPct val="100000"/>
              <a:buChar char="▪"/>
            </a:pPr>
            <a:r>
              <a:rPr b="1" i="1" lang="en-US" sz="3200">
                <a:latin typeface="Calibri"/>
                <a:ea typeface="Calibri"/>
                <a:cs typeface="Calibri"/>
                <a:sym typeface="Calibri"/>
              </a:rPr>
              <a:t>Each school must have a policy describing the process for appeals</a:t>
            </a:r>
            <a:endParaRPr/>
          </a:p>
        </p:txBody>
      </p:sp>
      <p:pic>
        <p:nvPicPr>
          <p:cNvPr id="340" name="Google Shape;340;p37"/>
          <p:cNvPicPr preferRelativeResize="0"/>
          <p:nvPr/>
        </p:nvPicPr>
        <p:blipFill rotWithShape="1">
          <a:blip r:embed="rId4">
            <a:alphaModFix/>
          </a:blip>
          <a:srcRect b="0" l="0" r="0" t="0"/>
          <a:stretch/>
        </p:blipFill>
        <p:spPr>
          <a:xfrm>
            <a:off x="4310035" y="6187036"/>
            <a:ext cx="3571929" cy="632864"/>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3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EXPENSES FOR COLLEGE CREDIT PLUS?</a:t>
            </a:r>
            <a:endParaRPr/>
          </a:p>
        </p:txBody>
      </p:sp>
      <p:sp>
        <p:nvSpPr>
          <p:cNvPr id="346" name="Google Shape;346;p38"/>
          <p:cNvSpPr txBox="1"/>
          <p:nvPr>
            <p:ph idx="1" type="body"/>
          </p:nvPr>
        </p:nvSpPr>
        <p:spPr>
          <a:xfrm>
            <a:off x="581192" y="2180496"/>
            <a:ext cx="11029615" cy="3774255"/>
          </a:xfrm>
          <a:prstGeom prst="rect">
            <a:avLst/>
          </a:prstGeom>
          <a:noFill/>
          <a:ln>
            <a:noFill/>
          </a:ln>
        </p:spPr>
        <p:txBody>
          <a:bodyPr anchorCtr="0" anchor="t" bIns="45700" lIns="91425" spcFirstLastPara="1" rIns="91425" wrap="square" tIns="45700">
            <a:norm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At public colleges or universities, there will be no cost to the students/families for tuition, required fees, and books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Some optional expenses are the responsibility of the student/ family </a:t>
            </a:r>
            <a:r>
              <a:rPr i="1" lang="en-US" sz="2800">
                <a:latin typeface="Calibri"/>
                <a:ea typeface="Calibri"/>
                <a:cs typeface="Calibri"/>
                <a:sym typeface="Calibri"/>
              </a:rPr>
              <a:t>(Examples: Parking and transportation)</a:t>
            </a:r>
            <a:endParaRPr sz="3200">
              <a:latin typeface="Calibri"/>
              <a:ea typeface="Calibri"/>
              <a:cs typeface="Calibri"/>
              <a:sym typeface="Calibri"/>
            </a:endParaRPr>
          </a:p>
        </p:txBody>
      </p:sp>
      <p:pic>
        <p:nvPicPr>
          <p:cNvPr id="347" name="Google Shape;347;p38"/>
          <p:cNvPicPr preferRelativeResize="0"/>
          <p:nvPr/>
        </p:nvPicPr>
        <p:blipFill rotWithShape="1">
          <a:blip r:embed="rId3">
            <a:alphaModFix/>
          </a:blip>
          <a:srcRect b="0" l="0" r="0" t="0"/>
          <a:stretch/>
        </p:blipFill>
        <p:spPr>
          <a:xfrm>
            <a:off x="4310034" y="6187036"/>
            <a:ext cx="3571929" cy="632864"/>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3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EXPENSES FOR COLLEGE CREDIT PLUS?</a:t>
            </a:r>
            <a:endParaRPr/>
          </a:p>
        </p:txBody>
      </p:sp>
      <p:sp>
        <p:nvSpPr>
          <p:cNvPr id="353" name="Google Shape;353;p39"/>
          <p:cNvSpPr txBox="1"/>
          <p:nvPr>
            <p:ph idx="1" type="body"/>
          </p:nvPr>
        </p:nvSpPr>
        <p:spPr>
          <a:xfrm>
            <a:off x="581192" y="2180496"/>
            <a:ext cx="11029615" cy="3774255"/>
          </a:xfrm>
          <a:prstGeom prst="rect">
            <a:avLst/>
          </a:prstGeom>
          <a:noFill/>
          <a:ln>
            <a:noFill/>
          </a:ln>
        </p:spPr>
        <p:txBody>
          <a:bodyPr anchorCtr="0" anchor="t" bIns="45700" lIns="91425" spcFirstLastPara="1" rIns="91425" wrap="square" tIns="45700">
            <a:norm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At private colleges or universities, there will be no cost to the students/families for tuition, required fees, and books AND students may be charged a small cost per credit hour</a:t>
            </a:r>
            <a:endParaRPr/>
          </a:p>
          <a:p>
            <a:pPr indent="-457200" lvl="1" marL="781200" rtl="0" algn="l">
              <a:lnSpc>
                <a:spcPct val="90000"/>
              </a:lnSpc>
              <a:spcBef>
                <a:spcPts val="500"/>
              </a:spcBef>
              <a:spcAft>
                <a:spcPts val="0"/>
              </a:spcAft>
              <a:buSzPts val="3000"/>
              <a:buFont typeface="Noto Sans Symbols"/>
              <a:buChar char="▪"/>
            </a:pPr>
            <a:r>
              <a:rPr lang="en-US" sz="3000">
                <a:latin typeface="Calibri"/>
                <a:ea typeface="Calibri"/>
                <a:cs typeface="Calibri"/>
                <a:sym typeface="Calibri"/>
              </a:rPr>
              <a:t>Check with the private college to see if they will charge this fee</a:t>
            </a:r>
            <a:endParaRPr/>
          </a:p>
        </p:txBody>
      </p:sp>
      <p:pic>
        <p:nvPicPr>
          <p:cNvPr id="354" name="Google Shape;354;p39"/>
          <p:cNvPicPr preferRelativeResize="0"/>
          <p:nvPr/>
        </p:nvPicPr>
        <p:blipFill rotWithShape="1">
          <a:blip r:embed="rId3">
            <a:alphaModFix/>
          </a:blip>
          <a:srcRect b="0" l="0" r="0" t="0"/>
          <a:stretch/>
        </p:blipFill>
        <p:spPr>
          <a:xfrm>
            <a:off x="4310034" y="6187036"/>
            <a:ext cx="3571929" cy="632864"/>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EXPENSES FOR COLLEGE CREDIT PLUS?</a:t>
            </a:r>
            <a:endParaRPr/>
          </a:p>
        </p:txBody>
      </p:sp>
      <p:sp>
        <p:nvSpPr>
          <p:cNvPr id="360" name="Google Shape;360;p4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Students must complete the </a:t>
            </a:r>
            <a:r>
              <a:rPr lang="en-US" sz="3200" u="sng">
                <a:solidFill>
                  <a:schemeClr val="hlink"/>
                </a:solidFill>
                <a:latin typeface="Calibri"/>
                <a:ea typeface="Calibri"/>
                <a:cs typeface="Calibri"/>
                <a:sym typeface="Calibri"/>
                <a:hlinkClick r:id="rId3"/>
              </a:rPr>
              <a:t>Intent to Participate</a:t>
            </a:r>
            <a:r>
              <a:rPr lang="en-US" sz="3200">
                <a:latin typeface="Calibri"/>
                <a:ea typeface="Calibri"/>
                <a:cs typeface="Calibri"/>
                <a:sym typeface="Calibri"/>
              </a:rPr>
              <a:t> form and provide to the public school by April 1*</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Students must confirm with the college and the secondary school if the student will take advantage of College Credit Plus using state funds (Option B) or if the student will “self-pay” for the college courses (Option A)</a:t>
            </a:r>
            <a:endParaRPr/>
          </a:p>
        </p:txBody>
      </p:sp>
      <p:pic>
        <p:nvPicPr>
          <p:cNvPr id="361" name="Google Shape;361;p40"/>
          <p:cNvPicPr preferRelativeResize="0"/>
          <p:nvPr/>
        </p:nvPicPr>
        <p:blipFill rotWithShape="1">
          <a:blip r:embed="rId4">
            <a:alphaModFix/>
          </a:blip>
          <a:srcRect b="0" l="0" r="0" t="0"/>
          <a:stretch/>
        </p:blipFill>
        <p:spPr>
          <a:xfrm>
            <a:off x="4310034" y="6187036"/>
            <a:ext cx="3571929" cy="63286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4"/>
          <p:cNvSpPr txBox="1"/>
          <p:nvPr>
            <p:ph type="title"/>
          </p:nvPr>
        </p:nvSpPr>
        <p:spPr>
          <a:xfrm>
            <a:off x="1303503" y="201880"/>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15" name="Google Shape;115;p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lang="en-US" sz="3200">
                <a:latin typeface="Calibri"/>
                <a:ea typeface="Calibri"/>
                <a:cs typeface="Calibri"/>
                <a:sym typeface="Calibri"/>
              </a:rPr>
              <a:t>Students in Grades 7 through 12:</a:t>
            </a:r>
            <a:endParaRPr/>
          </a:p>
          <a:p>
            <a:pPr indent="-461963" lvl="0" marL="461963" rtl="0" algn="l">
              <a:lnSpc>
                <a:spcPct val="90000"/>
              </a:lnSpc>
              <a:spcBef>
                <a:spcPts val="800"/>
              </a:spcBef>
              <a:spcAft>
                <a:spcPts val="0"/>
              </a:spcAft>
              <a:buSzPts val="3200"/>
              <a:buChar char="▪"/>
            </a:pPr>
            <a:r>
              <a:rPr lang="en-US" sz="3200">
                <a:latin typeface="Calibri"/>
                <a:ea typeface="Calibri"/>
                <a:cs typeface="Calibri"/>
                <a:sym typeface="Calibri"/>
              </a:rPr>
              <a:t>May apply to any Ohio public college or participating Ohio private college (or approved out-of-state college)</a:t>
            </a:r>
            <a:endParaRPr/>
          </a:p>
          <a:p>
            <a:pPr indent="-461963" lvl="1" marL="785963" rtl="0" algn="l">
              <a:lnSpc>
                <a:spcPct val="90000"/>
              </a:lnSpc>
              <a:spcBef>
                <a:spcPts val="800"/>
              </a:spcBef>
              <a:spcAft>
                <a:spcPts val="0"/>
              </a:spcAft>
              <a:buSzPts val="2800"/>
              <a:buFont typeface="Noto Sans Symbols"/>
              <a:buChar char="▪"/>
            </a:pPr>
            <a:r>
              <a:rPr lang="en-US" sz="2800">
                <a:latin typeface="Calibri"/>
                <a:ea typeface="Calibri"/>
                <a:cs typeface="Calibri"/>
                <a:sym typeface="Calibri"/>
              </a:rPr>
              <a:t>May apply to multiple colleges</a:t>
            </a:r>
            <a:endParaRPr/>
          </a:p>
          <a:p>
            <a:pPr indent="-461963" lvl="1" marL="785963" rtl="0" algn="l">
              <a:lnSpc>
                <a:spcPct val="90000"/>
              </a:lnSpc>
              <a:spcBef>
                <a:spcPts val="1000"/>
              </a:spcBef>
              <a:spcAft>
                <a:spcPts val="0"/>
              </a:spcAft>
              <a:buSzPts val="2800"/>
              <a:buFont typeface="Noto Sans Symbols"/>
              <a:buChar char="▪"/>
            </a:pPr>
            <a:r>
              <a:rPr lang="en-US" sz="2800">
                <a:latin typeface="Calibri"/>
                <a:ea typeface="Calibri"/>
                <a:cs typeface="Calibri"/>
                <a:sym typeface="Calibri"/>
              </a:rPr>
              <a:t>May attend multiple colleges</a:t>
            </a:r>
            <a:endParaRPr/>
          </a:p>
        </p:txBody>
      </p:sp>
      <p:pic>
        <p:nvPicPr>
          <p:cNvPr id="116" name="Google Shape;116;p4"/>
          <p:cNvPicPr preferRelativeResize="0"/>
          <p:nvPr/>
        </p:nvPicPr>
        <p:blipFill rotWithShape="1">
          <a:blip r:embed="rId3">
            <a:alphaModFix/>
          </a:blip>
          <a:srcRect b="0" l="0" r="0" t="0"/>
          <a:stretch/>
        </p:blipFill>
        <p:spPr>
          <a:xfrm>
            <a:off x="4191163" y="5661036"/>
            <a:ext cx="3571929" cy="632864"/>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4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EXPENSES FOR COLLEGE CREDIT PLUS?</a:t>
            </a:r>
            <a:endParaRPr/>
          </a:p>
        </p:txBody>
      </p:sp>
      <p:sp>
        <p:nvSpPr>
          <p:cNvPr id="367" name="Google Shape;367;p41"/>
          <p:cNvSpPr txBox="1"/>
          <p:nvPr>
            <p:ph idx="1" type="body"/>
          </p:nvPr>
        </p:nvSpPr>
        <p:spPr>
          <a:xfrm>
            <a:off x="581192" y="2010275"/>
            <a:ext cx="11406369" cy="4176761"/>
          </a:xfrm>
          <a:prstGeom prst="rect">
            <a:avLst/>
          </a:prstGeom>
          <a:noFill/>
          <a:ln>
            <a:noFill/>
          </a:ln>
        </p:spPr>
        <p:txBody>
          <a:bodyPr anchorCtr="0" anchor="t" bIns="45700" lIns="91425" spcFirstLastPara="1" rIns="91425" wrap="square" tIns="45700">
            <a:noAutofit/>
          </a:bodyPr>
          <a:lstStyle/>
          <a:p>
            <a:pPr indent="-182880" lvl="0" marL="182880" rtl="0" algn="l">
              <a:lnSpc>
                <a:spcPct val="100000"/>
              </a:lnSpc>
              <a:spcBef>
                <a:spcPts val="0"/>
              </a:spcBef>
              <a:spcAft>
                <a:spcPts val="0"/>
              </a:spcAft>
              <a:buSzPts val="2800"/>
              <a:buFont typeface="Noto Sans Symbols"/>
              <a:buChar char="▪"/>
            </a:pPr>
            <a:r>
              <a:rPr lang="en-US" sz="2800">
                <a:latin typeface="Calibri"/>
                <a:ea typeface="Calibri"/>
                <a:cs typeface="Calibri"/>
                <a:sym typeface="Calibri"/>
              </a:rPr>
              <a:t> Students can choose Option A – the family/student will “self-pay” for college courses at the standard rate of tuition, fees, and textbooks</a:t>
            </a:r>
            <a:endParaRPr/>
          </a:p>
          <a:p>
            <a:pPr indent="-5079" lvl="0" marL="182880" rtl="0" algn="l">
              <a:lnSpc>
                <a:spcPct val="100000"/>
              </a:lnSpc>
              <a:spcBef>
                <a:spcPts val="500"/>
              </a:spcBef>
              <a:spcAft>
                <a:spcPts val="0"/>
              </a:spcAft>
              <a:buSzPts val="2800"/>
              <a:buFont typeface="Noto Sans Symbols"/>
              <a:buNone/>
            </a:pPr>
            <a:r>
              <a:t/>
            </a:r>
            <a:endParaRPr sz="2800">
              <a:latin typeface="Calibri"/>
              <a:ea typeface="Calibri"/>
              <a:cs typeface="Calibri"/>
              <a:sym typeface="Calibri"/>
            </a:endParaRPr>
          </a:p>
          <a:p>
            <a:pPr indent="-182880" lvl="0" marL="182880" rtl="0" algn="l">
              <a:lnSpc>
                <a:spcPct val="100000"/>
              </a:lnSpc>
              <a:spcBef>
                <a:spcPts val="500"/>
              </a:spcBef>
              <a:spcAft>
                <a:spcPts val="0"/>
              </a:spcAft>
              <a:buSzPts val="2800"/>
              <a:buFont typeface="Noto Sans Symbols"/>
              <a:buChar char="▪"/>
            </a:pPr>
            <a:r>
              <a:rPr lang="en-US" sz="2800">
                <a:latin typeface="Calibri"/>
                <a:ea typeface="Calibri"/>
                <a:cs typeface="Calibri"/>
                <a:sym typeface="Calibri"/>
              </a:rPr>
              <a:t> Under Option A, students can choose to earn college credit and high school credit OR only college credit (students must inform the school of their choice of credit for courses)</a:t>
            </a:r>
            <a:endParaRPr/>
          </a:p>
          <a:p>
            <a:pPr indent="-5079" lvl="0" marL="182880" rtl="0" algn="l">
              <a:lnSpc>
                <a:spcPct val="100000"/>
              </a:lnSpc>
              <a:spcBef>
                <a:spcPts val="500"/>
              </a:spcBef>
              <a:spcAft>
                <a:spcPts val="0"/>
              </a:spcAft>
              <a:buSzPts val="2800"/>
              <a:buFont typeface="Arial"/>
              <a:buNone/>
            </a:pPr>
            <a:r>
              <a:t/>
            </a:r>
            <a:endParaRPr sz="2800">
              <a:latin typeface="Calibri"/>
              <a:ea typeface="Calibri"/>
              <a:cs typeface="Calibri"/>
              <a:sym typeface="Calibri"/>
            </a:endParaRPr>
          </a:p>
        </p:txBody>
      </p:sp>
      <p:pic>
        <p:nvPicPr>
          <p:cNvPr id="368" name="Google Shape;368;p41"/>
          <p:cNvPicPr preferRelativeResize="0"/>
          <p:nvPr/>
        </p:nvPicPr>
        <p:blipFill rotWithShape="1">
          <a:blip r:embed="rId3">
            <a:alphaModFix/>
          </a:blip>
          <a:srcRect b="0" l="0" r="0" t="0"/>
          <a:stretch/>
        </p:blipFill>
        <p:spPr>
          <a:xfrm>
            <a:off x="4310034" y="6187036"/>
            <a:ext cx="3571929" cy="632864"/>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EXPENSES FOR COLLEGE CREDIT PLUS?</a:t>
            </a:r>
            <a:endParaRPr/>
          </a:p>
        </p:txBody>
      </p:sp>
      <p:sp>
        <p:nvSpPr>
          <p:cNvPr id="374" name="Google Shape;374;p42"/>
          <p:cNvSpPr txBox="1"/>
          <p:nvPr>
            <p:ph idx="1" type="body"/>
          </p:nvPr>
        </p:nvSpPr>
        <p:spPr>
          <a:xfrm>
            <a:off x="581192" y="2180496"/>
            <a:ext cx="11029615" cy="4176761"/>
          </a:xfrm>
          <a:prstGeom prst="rect">
            <a:avLst/>
          </a:prstGeom>
          <a:noFill/>
          <a:ln>
            <a:noFill/>
          </a:ln>
        </p:spPr>
        <p:txBody>
          <a:bodyPr anchorCtr="0" anchor="t" bIns="45700" lIns="91425" spcFirstLastPara="1" rIns="91425" wrap="square" tIns="45700">
            <a:normAutofit fontScale="92500" lnSpcReduction="10000"/>
          </a:bodyPr>
          <a:lstStyle/>
          <a:p>
            <a:pPr indent="-182880" lvl="0" marL="182880" rtl="0" algn="l">
              <a:lnSpc>
                <a:spcPct val="100000"/>
              </a:lnSpc>
              <a:spcBef>
                <a:spcPts val="0"/>
              </a:spcBef>
              <a:spcAft>
                <a:spcPts val="0"/>
              </a:spcAft>
              <a:buSzPct val="100000"/>
              <a:buFont typeface="Noto Sans Symbols"/>
              <a:buChar char="▪"/>
            </a:pPr>
            <a:r>
              <a:rPr lang="en-US" sz="3000">
                <a:latin typeface="Calibri"/>
                <a:ea typeface="Calibri"/>
                <a:cs typeface="Calibri"/>
                <a:sym typeface="Calibri"/>
              </a:rPr>
              <a:t>Students can choose Option B – all college course tuition, fees, and textbooks will be paid by the state of Ohio (supported by the school’s foundation funds and the college’s funds)</a:t>
            </a:r>
            <a:endParaRPr/>
          </a:p>
          <a:p>
            <a:pPr indent="-6667" lvl="0" marL="182880" rtl="0" algn="l">
              <a:lnSpc>
                <a:spcPct val="100000"/>
              </a:lnSpc>
              <a:spcBef>
                <a:spcPts val="500"/>
              </a:spcBef>
              <a:spcAft>
                <a:spcPts val="0"/>
              </a:spcAft>
              <a:buSzPct val="100000"/>
              <a:buFont typeface="Noto Sans Symbols"/>
              <a:buNone/>
            </a:pPr>
            <a:r>
              <a:t/>
            </a:r>
            <a:endParaRPr sz="3000">
              <a:latin typeface="Calibri"/>
              <a:ea typeface="Calibri"/>
              <a:cs typeface="Calibri"/>
              <a:sym typeface="Calibri"/>
            </a:endParaRPr>
          </a:p>
          <a:p>
            <a:pPr indent="-182880" lvl="0" marL="182880" rtl="0" algn="l">
              <a:lnSpc>
                <a:spcPct val="100000"/>
              </a:lnSpc>
              <a:spcBef>
                <a:spcPts val="500"/>
              </a:spcBef>
              <a:spcAft>
                <a:spcPts val="0"/>
              </a:spcAft>
              <a:buSzPct val="100000"/>
              <a:buFont typeface="Noto Sans Symbols"/>
              <a:buChar char="▪"/>
            </a:pPr>
            <a:r>
              <a:rPr lang="en-US" sz="3000">
                <a:latin typeface="Calibri"/>
                <a:ea typeface="Calibri"/>
                <a:cs typeface="Calibri"/>
                <a:sym typeface="Calibri"/>
              </a:rPr>
              <a:t>Under Option B, students will earn college credit and high school credit</a:t>
            </a:r>
            <a:endParaRPr/>
          </a:p>
          <a:p>
            <a:pPr indent="-6667" lvl="0" marL="182880" rtl="0" algn="l">
              <a:lnSpc>
                <a:spcPct val="100000"/>
              </a:lnSpc>
              <a:spcBef>
                <a:spcPts val="500"/>
              </a:spcBef>
              <a:spcAft>
                <a:spcPts val="0"/>
              </a:spcAft>
              <a:buSzPct val="100000"/>
              <a:buFont typeface="Noto Sans Symbols"/>
              <a:buNone/>
            </a:pPr>
            <a:r>
              <a:t/>
            </a:r>
            <a:endParaRPr sz="3000">
              <a:latin typeface="Calibri"/>
              <a:ea typeface="Calibri"/>
              <a:cs typeface="Calibri"/>
              <a:sym typeface="Calibri"/>
            </a:endParaRPr>
          </a:p>
          <a:p>
            <a:pPr indent="-182880" lvl="0" marL="182880" rtl="0" algn="l">
              <a:lnSpc>
                <a:spcPct val="100000"/>
              </a:lnSpc>
              <a:spcBef>
                <a:spcPts val="500"/>
              </a:spcBef>
              <a:spcAft>
                <a:spcPts val="0"/>
              </a:spcAft>
              <a:buSzPct val="100000"/>
              <a:buFont typeface="Noto Sans Symbols"/>
              <a:buChar char="▪"/>
            </a:pPr>
            <a:r>
              <a:rPr lang="en-US" sz="3000">
                <a:latin typeface="Calibri"/>
                <a:ea typeface="Calibri"/>
                <a:cs typeface="Calibri"/>
                <a:sym typeface="Calibri"/>
              </a:rPr>
              <a:t>Option B is the “default” or standard option for College Credit Plus</a:t>
            </a:r>
            <a:endParaRPr/>
          </a:p>
          <a:p>
            <a:pPr indent="-182880" lvl="0" marL="182880" rtl="0" algn="l">
              <a:lnSpc>
                <a:spcPct val="100000"/>
              </a:lnSpc>
              <a:spcBef>
                <a:spcPts val="500"/>
              </a:spcBef>
              <a:spcAft>
                <a:spcPts val="0"/>
              </a:spcAft>
              <a:buSzPct val="100000"/>
              <a:buFont typeface="Noto Sans Symbols"/>
              <a:buChar char="▪"/>
            </a:pPr>
            <a:r>
              <a:rPr lang="en-US" sz="3000">
                <a:latin typeface="Calibri"/>
                <a:ea typeface="Calibri"/>
                <a:cs typeface="Calibri"/>
                <a:sym typeface="Calibri"/>
              </a:rPr>
              <a:t>Students may be asked to confirm the election of Option B during the college advising process</a:t>
            </a:r>
            <a:endParaRPr/>
          </a:p>
          <a:p>
            <a:pPr indent="0" lvl="0" marL="182880" rtl="0" algn="l">
              <a:lnSpc>
                <a:spcPct val="100000"/>
              </a:lnSpc>
              <a:spcBef>
                <a:spcPts val="500"/>
              </a:spcBef>
              <a:spcAft>
                <a:spcPts val="0"/>
              </a:spcAft>
              <a:buSzPct val="100000"/>
              <a:buFont typeface="Arial"/>
              <a:buNone/>
            </a:pPr>
            <a:r>
              <a:t/>
            </a:r>
            <a:endParaRPr sz="3200">
              <a:latin typeface="Calibri"/>
              <a:ea typeface="Calibri"/>
              <a:cs typeface="Calibri"/>
              <a:sym typeface="Calibri"/>
            </a:endParaRPr>
          </a:p>
        </p:txBody>
      </p:sp>
      <p:pic>
        <p:nvPicPr>
          <p:cNvPr id="375" name="Google Shape;375;p42"/>
          <p:cNvPicPr preferRelativeResize="0"/>
          <p:nvPr/>
        </p:nvPicPr>
        <p:blipFill rotWithShape="1">
          <a:blip r:embed="rId3">
            <a:alphaModFix/>
          </a:blip>
          <a:srcRect b="0" l="0" r="0" t="0"/>
          <a:stretch/>
        </p:blipFill>
        <p:spPr>
          <a:xfrm>
            <a:off x="4310034" y="6187036"/>
            <a:ext cx="3571929" cy="632864"/>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4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EXPENSES FOR COLLEGE CREDIT PLUS?</a:t>
            </a:r>
            <a:endParaRPr/>
          </a:p>
        </p:txBody>
      </p:sp>
      <p:sp>
        <p:nvSpPr>
          <p:cNvPr id="381" name="Google Shape;381;p43"/>
          <p:cNvSpPr txBox="1"/>
          <p:nvPr>
            <p:ph idx="1" type="body"/>
          </p:nvPr>
        </p:nvSpPr>
        <p:spPr>
          <a:xfrm>
            <a:off x="581192" y="2180496"/>
            <a:ext cx="11029615" cy="4176761"/>
          </a:xfrm>
          <a:prstGeom prst="rect">
            <a:avLst/>
          </a:prstGeom>
          <a:noFill/>
          <a:ln>
            <a:noFill/>
          </a:ln>
        </p:spPr>
        <p:txBody>
          <a:bodyPr anchorCtr="0" anchor="t" bIns="45700" lIns="91425" spcFirstLastPara="1" rIns="91425" wrap="square" tIns="45700">
            <a:normAutofit/>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Students must inform the college and the secondary school of the Option choice</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The final date to change the election of Option A or Option B is on or before the college’s no-fault withdrawal date</a:t>
            </a:r>
            <a:endParaRPr/>
          </a:p>
          <a:p>
            <a:pPr indent="0" lvl="0" marL="182880" rtl="0" algn="l">
              <a:lnSpc>
                <a:spcPct val="100000"/>
              </a:lnSpc>
              <a:spcBef>
                <a:spcPts val="500"/>
              </a:spcBef>
              <a:spcAft>
                <a:spcPts val="0"/>
              </a:spcAft>
              <a:buSzPts val="3200"/>
              <a:buFont typeface="Arial"/>
              <a:buNone/>
            </a:pPr>
            <a:r>
              <a:t/>
            </a:r>
            <a:endParaRPr sz="3200">
              <a:latin typeface="Calibri"/>
              <a:ea typeface="Calibri"/>
              <a:cs typeface="Calibri"/>
              <a:sym typeface="Calibri"/>
            </a:endParaRPr>
          </a:p>
        </p:txBody>
      </p:sp>
      <p:pic>
        <p:nvPicPr>
          <p:cNvPr id="382" name="Google Shape;382;p43"/>
          <p:cNvPicPr preferRelativeResize="0"/>
          <p:nvPr/>
        </p:nvPicPr>
        <p:blipFill rotWithShape="1">
          <a:blip r:embed="rId3">
            <a:alphaModFix/>
          </a:blip>
          <a:srcRect b="0" l="0" r="0" t="0"/>
          <a:stretch/>
        </p:blipFill>
        <p:spPr>
          <a:xfrm>
            <a:off x="4310034" y="6187036"/>
            <a:ext cx="3571929" cy="632864"/>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4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SUPPORT SERVICES ARE AVAILABLE FOR STUDENTS?</a:t>
            </a:r>
            <a:endParaRPr/>
          </a:p>
        </p:txBody>
      </p:sp>
      <p:sp>
        <p:nvSpPr>
          <p:cNvPr id="388" name="Google Shape;388;p44"/>
          <p:cNvSpPr txBox="1"/>
          <p:nvPr>
            <p:ph idx="1" type="body"/>
          </p:nvPr>
        </p:nvSpPr>
        <p:spPr>
          <a:xfrm>
            <a:off x="775063" y="1845734"/>
            <a:ext cx="10058400" cy="4023360"/>
          </a:xfrm>
          <a:prstGeom prst="rect">
            <a:avLst/>
          </a:prstGeom>
          <a:noFill/>
          <a:ln>
            <a:noFill/>
          </a:ln>
        </p:spPr>
        <p:txBody>
          <a:bodyPr anchorCtr="0" anchor="t" bIns="45700" lIns="91425" spcFirstLastPara="1" rIns="91425" wrap="square" tIns="45700">
            <a:normAutofit lnSpcReduction="10000"/>
          </a:bodyPr>
          <a:lstStyle/>
          <a:p>
            <a:pPr indent="-203200" lvl="0" marL="182880" rtl="0" algn="l">
              <a:lnSpc>
                <a:spcPct val="100000"/>
              </a:lnSpc>
              <a:spcBef>
                <a:spcPts val="0"/>
              </a:spcBef>
              <a:spcAft>
                <a:spcPts val="0"/>
              </a:spcAft>
              <a:buSzPts val="3200"/>
              <a:buFont typeface="Noto Sans Symbols"/>
              <a:buChar char="▪"/>
            </a:pPr>
            <a:r>
              <a:rPr lang="en-US" sz="3200">
                <a:latin typeface="Calibri"/>
                <a:ea typeface="Calibri"/>
                <a:cs typeface="Calibri"/>
                <a:sym typeface="Calibri"/>
              </a:rPr>
              <a:t> High school counselors continue to provide assistance to all College Credit Plus students</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 advisors provide course selection assistance</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Colleges must provide the same academic supports to College Credit Plus students such as tutoring, library access, advising/counseling </a:t>
            </a:r>
            <a:endParaRPr/>
          </a:p>
        </p:txBody>
      </p:sp>
      <p:pic>
        <p:nvPicPr>
          <p:cNvPr id="389" name="Google Shape;389;p44"/>
          <p:cNvPicPr preferRelativeResize="0"/>
          <p:nvPr/>
        </p:nvPicPr>
        <p:blipFill rotWithShape="1">
          <a:blip r:embed="rId3">
            <a:alphaModFix/>
          </a:blip>
          <a:srcRect b="0" l="0" r="0" t="0"/>
          <a:stretch/>
        </p:blipFill>
        <p:spPr>
          <a:xfrm>
            <a:off x="4310034" y="6181244"/>
            <a:ext cx="3571929" cy="632864"/>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4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ABOUT ATHLETIC ELIGIBILITY?</a:t>
            </a:r>
            <a:endParaRPr/>
          </a:p>
        </p:txBody>
      </p:sp>
      <p:sp>
        <p:nvSpPr>
          <p:cNvPr id="395" name="Google Shape;395;p4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200"/>
              <a:buNone/>
            </a:pPr>
            <a:r>
              <a:rPr b="1" lang="en-US" sz="3200">
                <a:latin typeface="Calibri"/>
                <a:ea typeface="Calibri"/>
                <a:cs typeface="Calibri"/>
                <a:sym typeface="Calibri"/>
              </a:rPr>
              <a:t>Student athletes should</a:t>
            </a:r>
            <a:r>
              <a:rPr lang="en-US" sz="3200">
                <a:latin typeface="Calibri"/>
                <a:ea typeface="Calibri"/>
                <a:cs typeface="Calibri"/>
                <a:sym typeface="Calibri"/>
              </a:rPr>
              <a:t>:</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Learn the Ohio High School Athletic Association (</a:t>
            </a:r>
            <a:r>
              <a:rPr lang="en-US" sz="3200" u="sng">
                <a:solidFill>
                  <a:schemeClr val="hlink"/>
                </a:solidFill>
                <a:latin typeface="Calibri"/>
                <a:ea typeface="Calibri"/>
                <a:cs typeface="Calibri"/>
                <a:sym typeface="Calibri"/>
                <a:hlinkClick r:id="rId3"/>
              </a:rPr>
              <a:t>OHSAA</a:t>
            </a:r>
            <a:r>
              <a:rPr lang="en-US" sz="3200">
                <a:latin typeface="Calibri"/>
                <a:ea typeface="Calibri"/>
                <a:cs typeface="Calibri"/>
                <a:sym typeface="Calibri"/>
              </a:rPr>
              <a:t>) requirements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3 Course that 3 hours each will make a student athletically eligibile</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Know that summer term CCP courses cannot be used to bring a student into compliance with the OHSAA requirements for interscholastic athletic participation</a:t>
            </a:r>
            <a:endParaRPr/>
          </a:p>
        </p:txBody>
      </p:sp>
      <p:pic>
        <p:nvPicPr>
          <p:cNvPr id="396" name="Google Shape;396;p45"/>
          <p:cNvPicPr preferRelativeResize="0"/>
          <p:nvPr/>
        </p:nvPicPr>
        <p:blipFill rotWithShape="1">
          <a:blip r:embed="rId4">
            <a:alphaModFix/>
          </a:blip>
          <a:srcRect b="0" l="0" r="0" t="0"/>
          <a:stretch/>
        </p:blipFill>
        <p:spPr>
          <a:xfrm>
            <a:off x="4308994" y="6217920"/>
            <a:ext cx="3571929" cy="632864"/>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4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WILL THE COURSE CREDITS TRANSFER?</a:t>
            </a:r>
            <a:endParaRPr/>
          </a:p>
        </p:txBody>
      </p:sp>
      <p:sp>
        <p:nvSpPr>
          <p:cNvPr id="402" name="Google Shape;402;p4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fontScale="92500" lnSpcReduction="10000"/>
          </a:bodyPr>
          <a:lstStyle/>
          <a:p>
            <a:pPr indent="-187960" lvl="0" marL="182880" rtl="0" algn="l">
              <a:lnSpc>
                <a:spcPct val="100000"/>
              </a:lnSpc>
              <a:spcBef>
                <a:spcPts val="0"/>
              </a:spcBef>
              <a:spcAft>
                <a:spcPts val="0"/>
              </a:spcAft>
              <a:buSzPct val="100000"/>
              <a:buFont typeface="Noto Sans Symbols"/>
              <a:buChar char="▪"/>
            </a:pPr>
            <a:r>
              <a:rPr lang="en-US" sz="3200">
                <a:latin typeface="Calibri"/>
                <a:ea typeface="Calibri"/>
                <a:cs typeface="Calibri"/>
                <a:sym typeface="Calibri"/>
              </a:rPr>
              <a:t> Certain general education and technical courses will transfer especially from one Ohio public college to another Ohio public college</a:t>
            </a:r>
            <a:endParaRPr/>
          </a:p>
          <a:p>
            <a:pPr indent="0" lvl="0" marL="182880" rtl="0" algn="l">
              <a:lnSpc>
                <a:spcPct val="100000"/>
              </a:lnSpc>
              <a:spcBef>
                <a:spcPts val="500"/>
              </a:spcBef>
              <a:spcAft>
                <a:spcPts val="0"/>
              </a:spcAft>
              <a:buSzPct val="100000"/>
              <a:buFont typeface="Noto Sans Symbols"/>
              <a:buNone/>
            </a:pPr>
            <a:r>
              <a:t/>
            </a:r>
            <a:endParaRPr sz="3200">
              <a:latin typeface="Calibri"/>
              <a:ea typeface="Calibri"/>
              <a:cs typeface="Calibri"/>
              <a:sym typeface="Calibri"/>
            </a:endParaRPr>
          </a:p>
          <a:p>
            <a:pPr indent="-187960" lvl="0" marL="182880" rtl="0" algn="l">
              <a:lnSpc>
                <a:spcPct val="100000"/>
              </a:lnSpc>
              <a:spcBef>
                <a:spcPts val="500"/>
              </a:spcBef>
              <a:spcAft>
                <a:spcPts val="0"/>
              </a:spcAft>
              <a:buSzPct val="100000"/>
              <a:buFont typeface="Noto Sans Symbols"/>
              <a:buChar char="▪"/>
            </a:pPr>
            <a:r>
              <a:rPr lang="en-US" sz="3200">
                <a:latin typeface="Calibri"/>
                <a:ea typeface="Calibri"/>
                <a:cs typeface="Calibri"/>
                <a:sym typeface="Calibri"/>
              </a:rPr>
              <a:t> Students must check with colleges to confirm transferability-would highly recommend this for all STEM Majors</a:t>
            </a:r>
            <a:endParaRPr sz="3200">
              <a:latin typeface="Calibri"/>
              <a:ea typeface="Calibri"/>
              <a:cs typeface="Calibri"/>
              <a:sym typeface="Calibri"/>
            </a:endParaRPr>
          </a:p>
          <a:p>
            <a:pPr indent="0" lvl="0" marL="182880" rtl="0" algn="l">
              <a:lnSpc>
                <a:spcPct val="100000"/>
              </a:lnSpc>
              <a:spcBef>
                <a:spcPts val="500"/>
              </a:spcBef>
              <a:spcAft>
                <a:spcPts val="0"/>
              </a:spcAft>
              <a:buSzPct val="100000"/>
              <a:buFont typeface="Noto Sans Symbols"/>
              <a:buNone/>
            </a:pPr>
            <a:r>
              <a:t/>
            </a:r>
            <a:endParaRPr sz="3200">
              <a:latin typeface="Calibri"/>
              <a:ea typeface="Calibri"/>
              <a:cs typeface="Calibri"/>
              <a:sym typeface="Calibri"/>
            </a:endParaRPr>
          </a:p>
          <a:p>
            <a:pPr indent="-187960" lvl="0" marL="182880" rtl="0" algn="l">
              <a:lnSpc>
                <a:spcPct val="100000"/>
              </a:lnSpc>
              <a:spcBef>
                <a:spcPts val="500"/>
              </a:spcBef>
              <a:spcAft>
                <a:spcPts val="0"/>
              </a:spcAft>
              <a:buSzPct val="100000"/>
              <a:buFont typeface="Noto Sans Symbols"/>
              <a:buChar char="▪"/>
            </a:pPr>
            <a:r>
              <a:rPr lang="en-US" sz="3200">
                <a:latin typeface="Calibri"/>
                <a:ea typeface="Calibri"/>
                <a:cs typeface="Calibri"/>
                <a:sym typeface="Calibri"/>
              </a:rPr>
              <a:t> Students should also visit </a:t>
            </a:r>
            <a:r>
              <a:rPr lang="en-US" sz="3200" u="sng">
                <a:solidFill>
                  <a:schemeClr val="hlink"/>
                </a:solidFill>
                <a:latin typeface="Calibri"/>
                <a:ea typeface="Calibri"/>
                <a:cs typeface="Calibri"/>
                <a:sym typeface="Calibri"/>
                <a:hlinkClick r:id="rId3"/>
              </a:rPr>
              <a:t>https://transfercredit.ohio.gov</a:t>
            </a:r>
            <a:r>
              <a:rPr lang="en-US" sz="3200">
                <a:latin typeface="Calibri"/>
                <a:ea typeface="Calibri"/>
                <a:cs typeface="Calibri"/>
                <a:sym typeface="Calibri"/>
              </a:rPr>
              <a:t>  for transfer information</a:t>
            </a:r>
            <a:endParaRPr/>
          </a:p>
        </p:txBody>
      </p:sp>
      <p:pic>
        <p:nvPicPr>
          <p:cNvPr id="403" name="Google Shape;403;p46"/>
          <p:cNvPicPr preferRelativeResize="0"/>
          <p:nvPr/>
        </p:nvPicPr>
        <p:blipFill rotWithShape="1">
          <a:blip r:embed="rId4">
            <a:alphaModFix/>
          </a:blip>
          <a:srcRect b="0" l="0" r="0" t="0"/>
          <a:stretch/>
        </p:blipFill>
        <p:spPr>
          <a:xfrm>
            <a:off x="5293588" y="6147736"/>
            <a:ext cx="3571929" cy="632864"/>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4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DOES BEING “COLLEGE-READY” MEAN?</a:t>
            </a:r>
            <a:endParaRPr/>
          </a:p>
        </p:txBody>
      </p:sp>
      <p:sp>
        <p:nvSpPr>
          <p:cNvPr id="409" name="Google Shape;409;p4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200"/>
              <a:buNone/>
            </a:pPr>
            <a:r>
              <a:rPr b="1" lang="en-US" sz="3200">
                <a:latin typeface="Calibri"/>
                <a:ea typeface="Calibri"/>
                <a:cs typeface="Calibri"/>
                <a:sym typeface="Calibri"/>
              </a:rPr>
              <a:t>Being “college-ready” is more than just being academically ready</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Consider emotional and social transition and college expectations</a:t>
            </a:r>
            <a:endParaRPr/>
          </a:p>
          <a:p>
            <a:pPr indent="0" lvl="0" marL="182880" rtl="0" algn="l">
              <a:lnSpc>
                <a:spcPct val="100000"/>
              </a:lnSpc>
              <a:spcBef>
                <a:spcPts val="5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Consider time management and organizational skills</a:t>
            </a:r>
            <a:endParaRPr/>
          </a:p>
        </p:txBody>
      </p:sp>
      <p:pic>
        <p:nvPicPr>
          <p:cNvPr id="410" name="Google Shape;410;p47"/>
          <p:cNvPicPr preferRelativeResize="0"/>
          <p:nvPr/>
        </p:nvPicPr>
        <p:blipFill rotWithShape="1">
          <a:blip r:embed="rId3">
            <a:alphaModFix/>
          </a:blip>
          <a:srcRect b="0" l="0" r="0" t="0"/>
          <a:stretch/>
        </p:blipFill>
        <p:spPr>
          <a:xfrm>
            <a:off x="4340515" y="5733392"/>
            <a:ext cx="3571929" cy="632864"/>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4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DOES BEING “COLLEGE-READY” MEAN?</a:t>
            </a:r>
            <a:endParaRPr/>
          </a:p>
        </p:txBody>
      </p:sp>
      <p:sp>
        <p:nvSpPr>
          <p:cNvPr id="416" name="Google Shape;416;p4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200"/>
              <a:buNone/>
            </a:pPr>
            <a:r>
              <a:rPr b="1" lang="en-US" sz="3200">
                <a:latin typeface="Calibri"/>
                <a:ea typeface="Calibri"/>
                <a:cs typeface="Calibri"/>
                <a:sym typeface="Calibri"/>
              </a:rPr>
              <a:t>Being “college-ready” is more than just being academically ready</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Grades earned in a CCP course are for high school AND college credits and will be calculated into the student’s GPA at both places</a:t>
            </a:r>
            <a:endParaRPr/>
          </a:p>
          <a:p>
            <a:pPr indent="-203200" lvl="0" marL="182880" rtl="0" algn="l">
              <a:lnSpc>
                <a:spcPct val="100000"/>
              </a:lnSpc>
              <a:spcBef>
                <a:spcPts val="500"/>
              </a:spcBef>
              <a:spcAft>
                <a:spcPts val="0"/>
              </a:spcAft>
              <a:buSzPts val="3200"/>
              <a:buFont typeface="Noto Sans Symbols"/>
              <a:buChar char="▪"/>
            </a:pPr>
            <a:r>
              <a:rPr lang="en-US" sz="3200">
                <a:latin typeface="Calibri"/>
                <a:ea typeface="Calibri"/>
                <a:cs typeface="Calibri"/>
                <a:sym typeface="Calibri"/>
              </a:rPr>
              <a:t> College Credit Plus credits will be utilized in the calculation of financial aid (after high school)</a:t>
            </a:r>
            <a:endParaRPr/>
          </a:p>
        </p:txBody>
      </p:sp>
      <p:pic>
        <p:nvPicPr>
          <p:cNvPr id="417" name="Google Shape;417;p48"/>
          <p:cNvPicPr preferRelativeResize="0"/>
          <p:nvPr/>
        </p:nvPicPr>
        <p:blipFill rotWithShape="1">
          <a:blip r:embed="rId3">
            <a:alphaModFix/>
          </a:blip>
          <a:srcRect b="0" l="0" r="0" t="0"/>
          <a:stretch/>
        </p:blipFill>
        <p:spPr>
          <a:xfrm>
            <a:off x="4089538" y="6120232"/>
            <a:ext cx="3571929" cy="632864"/>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49"/>
          <p:cNvSpPr txBox="1"/>
          <p:nvPr>
            <p:ph type="title"/>
          </p:nvPr>
        </p:nvSpPr>
        <p:spPr>
          <a:xfrm>
            <a:off x="1097280" y="286603"/>
            <a:ext cx="10058400" cy="1002701"/>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WHAT ARE THE DEADLINES?</a:t>
            </a:r>
            <a:endParaRPr/>
          </a:p>
        </p:txBody>
      </p:sp>
      <p:sp>
        <p:nvSpPr>
          <p:cNvPr id="423" name="Google Shape;423;p49"/>
          <p:cNvSpPr txBox="1"/>
          <p:nvPr>
            <p:ph idx="1" type="body"/>
          </p:nvPr>
        </p:nvSpPr>
        <p:spPr>
          <a:xfrm>
            <a:off x="581192" y="1709928"/>
            <a:ext cx="11029615" cy="4888695"/>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00000"/>
              </a:lnSpc>
              <a:spcBef>
                <a:spcPts val="0"/>
              </a:spcBef>
              <a:spcAft>
                <a:spcPts val="0"/>
              </a:spcAft>
              <a:buSzPts val="3400"/>
              <a:buNone/>
            </a:pPr>
            <a:r>
              <a:rPr b="1" lang="en-US" sz="3400">
                <a:latin typeface="Calibri"/>
                <a:ea typeface="Calibri"/>
                <a:cs typeface="Calibri"/>
                <a:sym typeface="Calibri"/>
              </a:rPr>
              <a:t>April 1</a:t>
            </a:r>
            <a:endParaRPr/>
          </a:p>
          <a:p>
            <a:pPr indent="-478155" lvl="0" marL="461963" rtl="0" algn="l">
              <a:lnSpc>
                <a:spcPct val="100000"/>
              </a:lnSpc>
              <a:spcBef>
                <a:spcPts val="500"/>
              </a:spcBef>
              <a:spcAft>
                <a:spcPts val="0"/>
              </a:spcAft>
              <a:buSzPts val="3400"/>
              <a:buChar char="▪"/>
            </a:pPr>
            <a:r>
              <a:rPr lang="en-US" sz="3400">
                <a:latin typeface="Calibri"/>
                <a:ea typeface="Calibri"/>
                <a:cs typeface="Calibri"/>
                <a:sym typeface="Calibri"/>
              </a:rPr>
              <a:t>Students must complete and return the </a:t>
            </a:r>
            <a:r>
              <a:rPr lang="en-US" sz="3400" u="sng">
                <a:solidFill>
                  <a:schemeClr val="hlink"/>
                </a:solidFill>
                <a:latin typeface="Calibri"/>
                <a:ea typeface="Calibri"/>
                <a:cs typeface="Calibri"/>
                <a:sym typeface="Calibri"/>
                <a:hlinkClick r:id="rId3"/>
              </a:rPr>
              <a:t>Intent to Participate </a:t>
            </a:r>
            <a:r>
              <a:rPr lang="en-US" sz="3400">
                <a:latin typeface="Calibri"/>
                <a:ea typeface="Calibri"/>
                <a:cs typeface="Calibri"/>
                <a:sym typeface="Calibri"/>
              </a:rPr>
              <a:t>form to the school office </a:t>
            </a:r>
            <a:endParaRPr/>
          </a:p>
          <a:p>
            <a:pPr indent="0" lvl="0" marL="0" rtl="0" algn="l">
              <a:lnSpc>
                <a:spcPct val="100000"/>
              </a:lnSpc>
              <a:spcBef>
                <a:spcPts val="500"/>
              </a:spcBef>
              <a:spcAft>
                <a:spcPts val="0"/>
              </a:spcAft>
              <a:buSzPts val="3400"/>
              <a:buNone/>
            </a:pPr>
            <a:r>
              <a:rPr b="1" lang="en-US" sz="3400">
                <a:latin typeface="Calibri"/>
                <a:ea typeface="Calibri"/>
                <a:cs typeface="Calibri"/>
                <a:sym typeface="Calibri"/>
              </a:rPr>
              <a:t>Check </a:t>
            </a:r>
            <a:r>
              <a:rPr b="1" lang="en-US" sz="3400" u="sng">
                <a:solidFill>
                  <a:schemeClr val="hlink"/>
                </a:solidFill>
                <a:latin typeface="Calibri"/>
                <a:ea typeface="Calibri"/>
                <a:cs typeface="Calibri"/>
                <a:sym typeface="Calibri"/>
                <a:hlinkClick r:id="rId4"/>
              </a:rPr>
              <a:t>ACT</a:t>
            </a:r>
            <a:r>
              <a:rPr b="1" lang="en-US" sz="3400">
                <a:latin typeface="Calibri"/>
                <a:ea typeface="Calibri"/>
                <a:cs typeface="Calibri"/>
                <a:sym typeface="Calibri"/>
              </a:rPr>
              <a:t> and </a:t>
            </a:r>
            <a:r>
              <a:rPr b="1" lang="en-US" sz="3400" u="sng">
                <a:solidFill>
                  <a:schemeClr val="hlink"/>
                </a:solidFill>
                <a:latin typeface="Calibri"/>
                <a:ea typeface="Calibri"/>
                <a:cs typeface="Calibri"/>
                <a:sym typeface="Calibri"/>
                <a:hlinkClick r:id="rId5"/>
              </a:rPr>
              <a:t>SAT</a:t>
            </a:r>
            <a:r>
              <a:rPr b="1" lang="en-US" sz="3400">
                <a:latin typeface="Calibri"/>
                <a:ea typeface="Calibri"/>
                <a:cs typeface="Calibri"/>
                <a:sym typeface="Calibri"/>
              </a:rPr>
              <a:t> testing dates</a:t>
            </a:r>
            <a:endParaRPr/>
          </a:p>
          <a:p>
            <a:pPr indent="-478155" lvl="0" marL="461963" rtl="0" algn="l">
              <a:lnSpc>
                <a:spcPct val="100000"/>
              </a:lnSpc>
              <a:spcBef>
                <a:spcPts val="500"/>
              </a:spcBef>
              <a:spcAft>
                <a:spcPts val="0"/>
              </a:spcAft>
              <a:buSzPts val="3400"/>
              <a:buChar char="▪"/>
            </a:pPr>
            <a:r>
              <a:rPr lang="en-US" sz="3400">
                <a:latin typeface="Calibri"/>
                <a:ea typeface="Calibri"/>
                <a:cs typeface="Calibri"/>
                <a:sym typeface="Calibri"/>
              </a:rPr>
              <a:t>Test early to meet college/university admission deadlines (if required)</a:t>
            </a:r>
            <a:endParaRPr/>
          </a:p>
          <a:p>
            <a:pPr indent="0" lvl="0" marL="0" rtl="0" algn="l">
              <a:lnSpc>
                <a:spcPct val="100000"/>
              </a:lnSpc>
              <a:spcBef>
                <a:spcPts val="500"/>
              </a:spcBef>
              <a:spcAft>
                <a:spcPts val="0"/>
              </a:spcAft>
              <a:buSzPts val="3400"/>
              <a:buNone/>
            </a:pPr>
            <a:r>
              <a:rPr b="1" lang="en-US" sz="3400">
                <a:latin typeface="Calibri"/>
                <a:ea typeface="Calibri"/>
                <a:cs typeface="Calibri"/>
                <a:sym typeface="Calibri"/>
              </a:rPr>
              <a:t>Semester deadlines</a:t>
            </a:r>
            <a:endParaRPr/>
          </a:p>
          <a:p>
            <a:pPr indent="-215900" lvl="0" marL="182880" rtl="0" algn="l">
              <a:lnSpc>
                <a:spcPct val="90000"/>
              </a:lnSpc>
              <a:spcBef>
                <a:spcPts val="500"/>
              </a:spcBef>
              <a:spcAft>
                <a:spcPts val="0"/>
              </a:spcAft>
              <a:buSzPts val="3400"/>
              <a:buChar char="▪"/>
            </a:pPr>
            <a:r>
              <a:rPr lang="en-US" sz="3400">
                <a:latin typeface="Calibri"/>
                <a:ea typeface="Calibri"/>
                <a:cs typeface="Calibri"/>
                <a:sym typeface="Calibri"/>
              </a:rPr>
              <a:t>Summer semester deadline will be early as classes usually start in May</a:t>
            </a:r>
            <a:endParaRPr/>
          </a:p>
          <a:p>
            <a:pPr indent="-215900" lvl="0" marL="182880" rtl="0" algn="l">
              <a:lnSpc>
                <a:spcPct val="90000"/>
              </a:lnSpc>
              <a:spcBef>
                <a:spcPts val="500"/>
              </a:spcBef>
              <a:spcAft>
                <a:spcPts val="0"/>
              </a:spcAft>
              <a:buSzPts val="3400"/>
              <a:buChar char="▪"/>
            </a:pPr>
            <a:r>
              <a:rPr lang="en-US" sz="3400">
                <a:latin typeface="Calibri"/>
                <a:ea typeface="Calibri"/>
                <a:cs typeface="Calibri"/>
                <a:sym typeface="Calibri"/>
              </a:rPr>
              <a:t>Check with the college for all other semester deadlines</a:t>
            </a:r>
            <a:endParaRPr/>
          </a:p>
        </p:txBody>
      </p:sp>
      <p:pic>
        <p:nvPicPr>
          <p:cNvPr id="424" name="Google Shape;424;p49"/>
          <p:cNvPicPr preferRelativeResize="0"/>
          <p:nvPr/>
        </p:nvPicPr>
        <p:blipFill rotWithShape="1">
          <a:blip r:embed="rId6">
            <a:alphaModFix/>
          </a:blip>
          <a:srcRect b="0" l="0" r="0" t="0"/>
          <a:stretch/>
        </p:blipFill>
        <p:spPr>
          <a:xfrm>
            <a:off x="4310034" y="6282191"/>
            <a:ext cx="3571929" cy="632864"/>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5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HOW DO YOU GET STARTED?</a:t>
            </a:r>
            <a:endParaRPr/>
          </a:p>
        </p:txBody>
      </p:sp>
      <p:sp>
        <p:nvSpPr>
          <p:cNvPr id="430" name="Google Shape;430;p50"/>
          <p:cNvSpPr txBox="1"/>
          <p:nvPr>
            <p:ph idx="1" type="body"/>
          </p:nvPr>
        </p:nvSpPr>
        <p:spPr>
          <a:xfrm>
            <a:off x="581192" y="1851102"/>
            <a:ext cx="11029615" cy="4683513"/>
          </a:xfrm>
          <a:prstGeom prst="rect">
            <a:avLst/>
          </a:prstGeom>
          <a:noFill/>
          <a:ln>
            <a:noFill/>
          </a:ln>
        </p:spPr>
        <p:txBody>
          <a:bodyPr anchorCtr="0" anchor="t" bIns="45700" lIns="91425" spcFirstLastPara="1" rIns="91425" wrap="square" tIns="45700">
            <a:normAutofit/>
          </a:bodyPr>
          <a:lstStyle/>
          <a:p>
            <a:pPr indent="-215900" lvl="0" marL="182880" rtl="0" algn="l">
              <a:lnSpc>
                <a:spcPct val="100000"/>
              </a:lnSpc>
              <a:spcBef>
                <a:spcPts val="0"/>
              </a:spcBef>
              <a:spcAft>
                <a:spcPts val="0"/>
              </a:spcAft>
              <a:buSzPts val="3400"/>
              <a:buFont typeface="Noto Sans Symbols"/>
              <a:buChar char="▪"/>
            </a:pPr>
            <a:r>
              <a:rPr lang="en-US" sz="3400">
                <a:latin typeface="Calibri"/>
                <a:ea typeface="Calibri"/>
                <a:cs typeface="Calibri"/>
                <a:sym typeface="Calibri"/>
              </a:rPr>
              <a:t> Complete the </a:t>
            </a:r>
            <a:r>
              <a:rPr lang="en-US" sz="3400" u="sng">
                <a:solidFill>
                  <a:schemeClr val="hlink"/>
                </a:solidFill>
                <a:latin typeface="Calibri"/>
                <a:ea typeface="Calibri"/>
                <a:cs typeface="Calibri"/>
                <a:sym typeface="Calibri"/>
                <a:hlinkClick r:id="rId3"/>
              </a:rPr>
              <a:t>Intent to Participate </a:t>
            </a:r>
            <a:r>
              <a:rPr lang="en-US" sz="3400">
                <a:latin typeface="Calibri"/>
                <a:ea typeface="Calibri"/>
                <a:cs typeface="Calibri"/>
                <a:sym typeface="Calibri"/>
              </a:rPr>
              <a:t>form and provide to the school office before the deadline-April 1</a:t>
            </a:r>
            <a:endParaRPr sz="3400">
              <a:latin typeface="Calibri"/>
              <a:ea typeface="Calibri"/>
              <a:cs typeface="Calibri"/>
              <a:sym typeface="Calibri"/>
            </a:endParaRPr>
          </a:p>
          <a:p>
            <a:pPr indent="0" lvl="0" marL="182880" rtl="0" algn="l">
              <a:lnSpc>
                <a:spcPct val="100000"/>
              </a:lnSpc>
              <a:spcBef>
                <a:spcPts val="500"/>
              </a:spcBef>
              <a:spcAft>
                <a:spcPts val="0"/>
              </a:spcAft>
              <a:buSzPts val="3400"/>
              <a:buFont typeface="Noto Sans Symbols"/>
              <a:buNone/>
            </a:pPr>
            <a:r>
              <a:t/>
            </a:r>
            <a:endParaRPr sz="3400">
              <a:latin typeface="Calibri"/>
              <a:ea typeface="Calibri"/>
              <a:cs typeface="Calibri"/>
              <a:sym typeface="Calibri"/>
            </a:endParaRPr>
          </a:p>
          <a:p>
            <a:pPr indent="-215900" lvl="0" marL="182880" rtl="0" algn="l">
              <a:lnSpc>
                <a:spcPct val="90000"/>
              </a:lnSpc>
              <a:spcBef>
                <a:spcPts val="500"/>
              </a:spcBef>
              <a:spcAft>
                <a:spcPts val="0"/>
              </a:spcAft>
              <a:buSzPts val="3400"/>
              <a:buFont typeface="Noto Sans Symbols"/>
              <a:buChar char="▪"/>
            </a:pPr>
            <a:r>
              <a:rPr lang="en-US" sz="3400">
                <a:latin typeface="Calibri"/>
                <a:ea typeface="Calibri"/>
                <a:cs typeface="Calibri"/>
                <a:sym typeface="Calibri"/>
              </a:rPr>
              <a:t> Apply for admission at the college of choice before the deadline-</a:t>
            </a:r>
            <a:r>
              <a:rPr lang="en-US" sz="3400">
                <a:solidFill>
                  <a:srgbClr val="FF00FF"/>
                </a:solidFill>
                <a:latin typeface="Calibri"/>
                <a:ea typeface="Calibri"/>
                <a:cs typeface="Calibri"/>
                <a:sym typeface="Calibri"/>
              </a:rPr>
              <a:t>Application Days! </a:t>
            </a:r>
            <a:endParaRPr sz="3400">
              <a:solidFill>
                <a:srgbClr val="FF00FF"/>
              </a:solidFill>
              <a:latin typeface="Calibri"/>
              <a:ea typeface="Calibri"/>
              <a:cs typeface="Calibri"/>
              <a:sym typeface="Calibri"/>
            </a:endParaRPr>
          </a:p>
        </p:txBody>
      </p:sp>
      <p:pic>
        <p:nvPicPr>
          <p:cNvPr id="431" name="Google Shape;431;p50"/>
          <p:cNvPicPr preferRelativeResize="0"/>
          <p:nvPr/>
        </p:nvPicPr>
        <p:blipFill rotWithShape="1">
          <a:blip r:embed="rId4">
            <a:alphaModFix/>
          </a:blip>
          <a:srcRect b="0" l="0" r="0" t="0"/>
          <a:stretch/>
        </p:blipFill>
        <p:spPr>
          <a:xfrm>
            <a:off x="4310034" y="5662068"/>
            <a:ext cx="3571929" cy="63286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22" name="Google Shape;122;p5"/>
          <p:cNvSpPr txBox="1"/>
          <p:nvPr>
            <p:ph idx="1" type="body"/>
          </p:nvPr>
        </p:nvSpPr>
        <p:spPr>
          <a:xfrm>
            <a:off x="1097279" y="1845734"/>
            <a:ext cx="10493829" cy="402336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lang="en-US" sz="3200">
                <a:latin typeface="Calibri"/>
                <a:ea typeface="Calibri"/>
                <a:cs typeface="Calibri"/>
                <a:sym typeface="Calibri"/>
              </a:rPr>
              <a:t>Students in Grades 7 through 12:</a:t>
            </a:r>
            <a:endParaRPr/>
          </a:p>
          <a:p>
            <a:pPr indent="-203200" lvl="0" marL="182880" rtl="0" algn="l">
              <a:lnSpc>
                <a:spcPct val="100000"/>
              </a:lnSpc>
              <a:spcBef>
                <a:spcPts val="800"/>
              </a:spcBef>
              <a:spcAft>
                <a:spcPts val="0"/>
              </a:spcAft>
              <a:buSzPts val="3200"/>
              <a:buFont typeface="Noto Sans Symbols"/>
              <a:buChar char="▪"/>
            </a:pPr>
            <a:r>
              <a:rPr lang="en-US" sz="3200">
                <a:latin typeface="Calibri"/>
                <a:ea typeface="Calibri"/>
                <a:cs typeface="Calibri"/>
                <a:sym typeface="Calibri"/>
              </a:rPr>
              <a:t> Must complete an </a:t>
            </a:r>
            <a:r>
              <a:rPr lang="en-US" sz="3200" u="sng">
                <a:solidFill>
                  <a:schemeClr val="hlink"/>
                </a:solidFill>
                <a:latin typeface="Calibri"/>
                <a:ea typeface="Calibri"/>
                <a:cs typeface="Calibri"/>
                <a:sym typeface="Calibri"/>
                <a:hlinkClick r:id="rId3"/>
              </a:rPr>
              <a:t>assessment exam </a:t>
            </a:r>
            <a:r>
              <a:rPr lang="en-US" sz="3200">
                <a:latin typeface="Calibri"/>
                <a:ea typeface="Calibri"/>
                <a:cs typeface="Calibri"/>
                <a:sym typeface="Calibri"/>
              </a:rPr>
              <a:t>and be determined </a:t>
            </a:r>
            <a:r>
              <a:rPr lang="en-US" sz="3200" u="sng">
                <a:solidFill>
                  <a:schemeClr val="hlink"/>
                </a:solidFill>
                <a:latin typeface="Calibri"/>
                <a:ea typeface="Calibri"/>
                <a:cs typeface="Calibri"/>
                <a:sym typeface="Calibri"/>
                <a:hlinkClick r:id="rId4"/>
              </a:rPr>
              <a:t>“eligible” </a:t>
            </a:r>
            <a:r>
              <a:rPr lang="en-US" sz="3200">
                <a:latin typeface="Calibri"/>
                <a:ea typeface="Calibri"/>
                <a:cs typeface="Calibri"/>
                <a:sym typeface="Calibri"/>
              </a:rPr>
              <a:t>based on exam scores for College Credit Plus</a:t>
            </a:r>
            <a:endParaRPr/>
          </a:p>
          <a:p>
            <a:pPr indent="0" lvl="0" marL="182880" rtl="0" algn="l">
              <a:lnSpc>
                <a:spcPct val="100000"/>
              </a:lnSpc>
              <a:spcBef>
                <a:spcPts val="800"/>
              </a:spcBef>
              <a:spcAft>
                <a:spcPts val="0"/>
              </a:spcAft>
              <a:buSzPts val="3200"/>
              <a:buFont typeface="Noto Sans Symbols"/>
              <a:buNone/>
            </a:pPr>
            <a:r>
              <a:t/>
            </a:r>
            <a:endParaRPr sz="3200">
              <a:latin typeface="Calibri"/>
              <a:ea typeface="Calibri"/>
              <a:cs typeface="Calibri"/>
              <a:sym typeface="Calibri"/>
            </a:endParaRPr>
          </a:p>
          <a:p>
            <a:pPr indent="-203200" lvl="0" marL="182880" rtl="0" algn="l">
              <a:lnSpc>
                <a:spcPct val="100000"/>
              </a:lnSpc>
              <a:spcBef>
                <a:spcPts val="800"/>
              </a:spcBef>
              <a:spcAft>
                <a:spcPts val="0"/>
              </a:spcAft>
              <a:buSzPts val="3200"/>
              <a:buFont typeface="Noto Sans Symbols"/>
              <a:buChar char="▪"/>
            </a:pPr>
            <a:r>
              <a:rPr lang="en-US" sz="3200">
                <a:latin typeface="Calibri"/>
                <a:ea typeface="Calibri"/>
                <a:cs typeface="Calibri"/>
                <a:sym typeface="Calibri"/>
              </a:rPr>
              <a:t> *NOTE: Additional options for “</a:t>
            </a:r>
            <a:r>
              <a:rPr lang="en-US" sz="3200" u="sng">
                <a:solidFill>
                  <a:schemeClr val="hlink"/>
                </a:solidFill>
                <a:latin typeface="Calibri"/>
                <a:ea typeface="Calibri"/>
                <a:cs typeface="Calibri"/>
                <a:sym typeface="Calibri"/>
                <a:hlinkClick r:id="rId5"/>
              </a:rPr>
              <a:t>eligible</a:t>
            </a:r>
            <a:r>
              <a:rPr lang="en-US" sz="3200">
                <a:latin typeface="Calibri"/>
                <a:ea typeface="Calibri"/>
                <a:cs typeface="Calibri"/>
                <a:sym typeface="Calibri"/>
              </a:rPr>
              <a:t>” determination 2/13/22</a:t>
            </a:r>
            <a:endParaRPr sz="3200">
              <a:latin typeface="Calibri"/>
              <a:ea typeface="Calibri"/>
              <a:cs typeface="Calibri"/>
              <a:sym typeface="Calibri"/>
            </a:endParaRPr>
          </a:p>
          <a:p>
            <a:pPr indent="-203200" lvl="0" marL="182880" rtl="0" algn="l">
              <a:lnSpc>
                <a:spcPct val="100000"/>
              </a:lnSpc>
              <a:spcBef>
                <a:spcPts val="800"/>
              </a:spcBef>
              <a:spcAft>
                <a:spcPts val="0"/>
              </a:spcAft>
              <a:buSzPts val="3200"/>
              <a:buFont typeface="Noto Sans Symbols"/>
              <a:buChar char="▪"/>
            </a:pPr>
            <a:r>
              <a:rPr lang="en-US" sz="3000">
                <a:latin typeface="Calibri"/>
                <a:ea typeface="Calibri"/>
                <a:cs typeface="Calibri"/>
                <a:sym typeface="Calibri"/>
              </a:rPr>
              <a:t> Discuss this with a college advisor</a:t>
            </a:r>
            <a:endParaRPr/>
          </a:p>
        </p:txBody>
      </p:sp>
      <p:pic>
        <p:nvPicPr>
          <p:cNvPr id="123" name="Google Shape;123;p5"/>
          <p:cNvPicPr preferRelativeResize="0"/>
          <p:nvPr/>
        </p:nvPicPr>
        <p:blipFill rotWithShape="1">
          <a:blip r:embed="rId6">
            <a:alphaModFix/>
          </a:blip>
          <a:srcRect b="0" l="0" r="0" t="0"/>
          <a:stretch/>
        </p:blipFill>
        <p:spPr>
          <a:xfrm>
            <a:off x="4194211" y="6127380"/>
            <a:ext cx="3571929" cy="632864"/>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5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HOW DO YOU GET STARTED?</a:t>
            </a:r>
            <a:endParaRPr/>
          </a:p>
        </p:txBody>
      </p:sp>
      <p:sp>
        <p:nvSpPr>
          <p:cNvPr id="437" name="Google Shape;437;p51"/>
          <p:cNvSpPr txBox="1"/>
          <p:nvPr>
            <p:ph idx="1" type="body"/>
          </p:nvPr>
        </p:nvSpPr>
        <p:spPr>
          <a:xfrm>
            <a:off x="581192" y="1851102"/>
            <a:ext cx="11029615" cy="4683513"/>
          </a:xfrm>
          <a:prstGeom prst="rect">
            <a:avLst/>
          </a:prstGeom>
          <a:noFill/>
          <a:ln>
            <a:noFill/>
          </a:ln>
        </p:spPr>
        <p:txBody>
          <a:bodyPr anchorCtr="0" anchor="t" bIns="45700" lIns="91425" spcFirstLastPara="1" rIns="91425" wrap="square" tIns="45700">
            <a:normAutofit/>
          </a:bodyPr>
          <a:lstStyle/>
          <a:p>
            <a:pPr indent="-215900" lvl="0" marL="182880" rtl="0" algn="l">
              <a:lnSpc>
                <a:spcPct val="100000"/>
              </a:lnSpc>
              <a:spcBef>
                <a:spcPts val="0"/>
              </a:spcBef>
              <a:spcAft>
                <a:spcPts val="0"/>
              </a:spcAft>
              <a:buSzPts val="3400"/>
              <a:buFont typeface="Noto Sans Symbols"/>
              <a:buChar char="▪"/>
            </a:pPr>
            <a:r>
              <a:rPr lang="en-US" sz="3400">
                <a:latin typeface="Calibri"/>
                <a:ea typeface="Calibri"/>
                <a:cs typeface="Calibri"/>
                <a:sym typeface="Calibri"/>
              </a:rPr>
              <a:t> Contact the college and discuss assessment testing requirements</a:t>
            </a:r>
            <a:endParaRPr/>
          </a:p>
          <a:p>
            <a:pPr indent="0" lvl="0" marL="182880" rtl="0" algn="l">
              <a:lnSpc>
                <a:spcPct val="100000"/>
              </a:lnSpc>
              <a:spcBef>
                <a:spcPts val="500"/>
              </a:spcBef>
              <a:spcAft>
                <a:spcPts val="0"/>
              </a:spcAft>
              <a:buSzPts val="3400"/>
              <a:buFont typeface="Noto Sans Symbols"/>
              <a:buNone/>
            </a:pPr>
            <a:r>
              <a:t/>
            </a:r>
            <a:endParaRPr sz="3400">
              <a:latin typeface="Calibri"/>
              <a:ea typeface="Calibri"/>
              <a:cs typeface="Calibri"/>
              <a:sym typeface="Calibri"/>
            </a:endParaRPr>
          </a:p>
          <a:p>
            <a:pPr indent="-215900" lvl="0" marL="182880" rtl="0" algn="l">
              <a:lnSpc>
                <a:spcPct val="100000"/>
              </a:lnSpc>
              <a:spcBef>
                <a:spcPts val="500"/>
              </a:spcBef>
              <a:spcAft>
                <a:spcPts val="0"/>
              </a:spcAft>
              <a:buSzPts val="3400"/>
              <a:buFont typeface="Noto Sans Symbols"/>
              <a:buChar char="▪"/>
            </a:pPr>
            <a:r>
              <a:rPr lang="en-US" sz="3400">
                <a:latin typeface="Calibri"/>
                <a:ea typeface="Calibri"/>
                <a:cs typeface="Calibri"/>
                <a:sym typeface="Calibri"/>
              </a:rPr>
              <a:t> Meet with your school counselor to discuss scheduling and graduation requirements</a:t>
            </a:r>
            <a:endParaRPr/>
          </a:p>
        </p:txBody>
      </p:sp>
      <p:pic>
        <p:nvPicPr>
          <p:cNvPr id="438" name="Google Shape;438;p51"/>
          <p:cNvPicPr preferRelativeResize="0"/>
          <p:nvPr/>
        </p:nvPicPr>
        <p:blipFill rotWithShape="1">
          <a:blip r:embed="rId3">
            <a:alphaModFix/>
          </a:blip>
          <a:srcRect b="0" l="0" r="0" t="0"/>
          <a:stretch/>
        </p:blipFill>
        <p:spPr>
          <a:xfrm>
            <a:off x="4340515" y="5689500"/>
            <a:ext cx="3571929" cy="632864"/>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5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FF00FF"/>
              </a:buClr>
              <a:buSzPts val="3600"/>
              <a:buFont typeface="Corbel"/>
              <a:buNone/>
            </a:pPr>
            <a:r>
              <a:rPr b="1" lang="en-US" sz="3600">
                <a:solidFill>
                  <a:srgbClr val="FF00FF"/>
                </a:solidFill>
              </a:rPr>
              <a:t>DO YOU HAVE OTHER QUESTIONS?</a:t>
            </a:r>
            <a:endParaRPr/>
          </a:p>
        </p:txBody>
      </p:sp>
      <p:sp>
        <p:nvSpPr>
          <p:cNvPr id="444" name="Google Shape;444;p5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3600"/>
              <a:buNone/>
            </a:pPr>
            <a:r>
              <a:rPr b="1" lang="en-US" sz="3600">
                <a:latin typeface="Calibri"/>
                <a:ea typeface="Calibri"/>
                <a:cs typeface="Calibri"/>
                <a:sym typeface="Calibri"/>
              </a:rPr>
              <a:t>Visit the CCP website for additional resources: </a:t>
            </a:r>
            <a:r>
              <a:rPr b="1" lang="en-US" sz="3600" u="sng">
                <a:solidFill>
                  <a:schemeClr val="hlink"/>
                </a:solidFill>
                <a:latin typeface="Calibri"/>
                <a:ea typeface="Calibri"/>
                <a:cs typeface="Calibri"/>
                <a:sym typeface="Calibri"/>
                <a:hlinkClick r:id="rId3"/>
              </a:rPr>
              <a:t>www.ohiohighered.org/ccp</a:t>
            </a:r>
            <a:r>
              <a:rPr b="1" lang="en-US" sz="3600">
                <a:latin typeface="Calibri"/>
                <a:ea typeface="Calibri"/>
                <a:cs typeface="Calibri"/>
                <a:sym typeface="Calibri"/>
              </a:rPr>
              <a:t> </a:t>
            </a:r>
            <a:endParaRPr/>
          </a:p>
        </p:txBody>
      </p:sp>
      <p:pic>
        <p:nvPicPr>
          <p:cNvPr id="445" name="Google Shape;445;p52"/>
          <p:cNvPicPr preferRelativeResize="0"/>
          <p:nvPr/>
        </p:nvPicPr>
        <p:blipFill rotWithShape="1">
          <a:blip r:embed="rId4">
            <a:alphaModFix/>
          </a:blip>
          <a:srcRect b="0" l="0" r="0" t="0"/>
          <a:stretch/>
        </p:blipFill>
        <p:spPr>
          <a:xfrm>
            <a:off x="4310034" y="5542367"/>
            <a:ext cx="3571929" cy="6328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29" name="Google Shape;129;p6"/>
          <p:cNvSpPr txBox="1"/>
          <p:nvPr>
            <p:ph idx="1" type="body"/>
          </p:nvPr>
        </p:nvSpPr>
        <p:spPr>
          <a:xfrm>
            <a:off x="1036320" y="1749409"/>
            <a:ext cx="10574487" cy="413109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200"/>
              <a:buNone/>
            </a:pPr>
            <a:r>
              <a:rPr lang="en-US" sz="3200">
                <a:latin typeface="Calibri"/>
                <a:ea typeface="Calibri"/>
                <a:cs typeface="Calibri"/>
                <a:sym typeface="Calibri"/>
              </a:rPr>
              <a:t>Students in Grades 7 through 12:</a:t>
            </a:r>
            <a:endParaRPr/>
          </a:p>
          <a:p>
            <a:pPr indent="-203200" lvl="0" marL="182880" rtl="0" algn="l">
              <a:lnSpc>
                <a:spcPct val="100000"/>
              </a:lnSpc>
              <a:spcBef>
                <a:spcPts val="200"/>
              </a:spcBef>
              <a:spcAft>
                <a:spcPts val="0"/>
              </a:spcAft>
              <a:buSzPts val="3200"/>
              <a:buFont typeface="Noto Sans Symbols"/>
              <a:buChar char="▪"/>
            </a:pPr>
            <a:r>
              <a:rPr lang="en-US" sz="3200">
                <a:latin typeface="Calibri"/>
                <a:ea typeface="Calibri"/>
                <a:cs typeface="Calibri"/>
                <a:sym typeface="Calibri"/>
              </a:rPr>
              <a:t> May choose from a variety of college-level courses</a:t>
            </a:r>
            <a:endParaRPr/>
          </a:p>
          <a:p>
            <a:pPr indent="-342900" lvl="1" marL="666900" rtl="0" algn="l">
              <a:lnSpc>
                <a:spcPct val="90000"/>
              </a:lnSpc>
              <a:spcBef>
                <a:spcPts val="200"/>
              </a:spcBef>
              <a:spcAft>
                <a:spcPts val="0"/>
              </a:spcAft>
              <a:buSzPts val="2200"/>
              <a:buFont typeface="Noto Sans Symbols"/>
              <a:buChar char="▪"/>
            </a:pPr>
            <a:r>
              <a:rPr lang="en-US" sz="2200">
                <a:latin typeface="Calibri"/>
                <a:ea typeface="Calibri"/>
                <a:cs typeface="Calibri"/>
                <a:sym typeface="Calibri"/>
              </a:rPr>
              <a:t>As determined by placement testing &amp; course eligibility rules</a:t>
            </a:r>
            <a:endParaRPr/>
          </a:p>
          <a:p>
            <a:pPr indent="-203200" lvl="1" marL="666900" rtl="0" algn="l">
              <a:lnSpc>
                <a:spcPct val="90000"/>
              </a:lnSpc>
              <a:spcBef>
                <a:spcPts val="400"/>
              </a:spcBef>
              <a:spcAft>
                <a:spcPts val="0"/>
              </a:spcAft>
              <a:buSzPts val="2200"/>
              <a:buFont typeface="Noto Sans Symbols"/>
              <a:buNone/>
            </a:pPr>
            <a:r>
              <a:t/>
            </a:r>
            <a:endParaRPr sz="2200">
              <a:latin typeface="Calibri"/>
              <a:ea typeface="Calibri"/>
              <a:cs typeface="Calibri"/>
              <a:sym typeface="Calibri"/>
            </a:endParaRPr>
          </a:p>
          <a:p>
            <a:pPr indent="-203200" lvl="0" marL="182880" rtl="0" algn="l">
              <a:lnSpc>
                <a:spcPct val="100000"/>
              </a:lnSpc>
              <a:spcBef>
                <a:spcPts val="400"/>
              </a:spcBef>
              <a:spcAft>
                <a:spcPts val="0"/>
              </a:spcAft>
              <a:buSzPts val="3200"/>
              <a:buFont typeface="Noto Sans Symbols"/>
              <a:buChar char="▪"/>
            </a:pPr>
            <a:r>
              <a:rPr lang="en-US" sz="3200">
                <a:latin typeface="Calibri"/>
                <a:ea typeface="Calibri"/>
                <a:cs typeface="Calibri"/>
                <a:sym typeface="Calibri"/>
              </a:rPr>
              <a:t> Can earn credit to satisfy both high school and college requirements</a:t>
            </a:r>
            <a:endParaRPr/>
          </a:p>
          <a:p>
            <a:pPr indent="-461963" lvl="1" marL="785963" rtl="0" algn="l">
              <a:lnSpc>
                <a:spcPct val="90000"/>
              </a:lnSpc>
              <a:spcBef>
                <a:spcPts val="200"/>
              </a:spcBef>
              <a:spcAft>
                <a:spcPts val="0"/>
              </a:spcAft>
              <a:buSzPts val="2200"/>
              <a:buFont typeface="Noto Sans Symbols"/>
              <a:buChar char="▪"/>
            </a:pPr>
            <a:r>
              <a:rPr lang="en-US" sz="2200">
                <a:latin typeface="Calibri"/>
                <a:ea typeface="Calibri"/>
                <a:cs typeface="Calibri"/>
                <a:sym typeface="Calibri"/>
              </a:rPr>
              <a:t>3 or more Credit Hour College Course converts to One High School Unit</a:t>
            </a:r>
            <a:endParaRPr/>
          </a:p>
        </p:txBody>
      </p:sp>
      <p:pic>
        <p:nvPicPr>
          <p:cNvPr id="130" name="Google Shape;130;p6"/>
          <p:cNvPicPr preferRelativeResize="0"/>
          <p:nvPr/>
        </p:nvPicPr>
        <p:blipFill rotWithShape="1">
          <a:blip r:embed="rId3">
            <a:alphaModFix/>
          </a:blip>
          <a:srcRect b="0" l="0" r="0" t="0"/>
          <a:stretch/>
        </p:blipFill>
        <p:spPr>
          <a:xfrm>
            <a:off x="4200306" y="5698644"/>
            <a:ext cx="3571929" cy="63286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36" name="Google Shape;136;p7"/>
          <p:cNvSpPr txBox="1"/>
          <p:nvPr>
            <p:ph idx="1" type="body"/>
          </p:nvPr>
        </p:nvSpPr>
        <p:spPr>
          <a:xfrm>
            <a:off x="581192" y="1870353"/>
            <a:ext cx="11029615" cy="413109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200"/>
              <a:buNone/>
            </a:pPr>
            <a:r>
              <a:rPr lang="en-US" sz="3200">
                <a:latin typeface="Calibri"/>
                <a:ea typeface="Calibri"/>
                <a:cs typeface="Calibri"/>
                <a:sym typeface="Calibri"/>
              </a:rPr>
              <a:t>Students in Grades 7 through 12:</a:t>
            </a:r>
            <a:endParaRPr/>
          </a:p>
          <a:p>
            <a:pPr indent="-461963" lvl="0" marL="461963" rtl="0" algn="l">
              <a:lnSpc>
                <a:spcPct val="100000"/>
              </a:lnSpc>
              <a:spcBef>
                <a:spcPts val="200"/>
              </a:spcBef>
              <a:spcAft>
                <a:spcPts val="0"/>
              </a:spcAft>
              <a:buSzPts val="3200"/>
              <a:buChar char="▪"/>
            </a:pPr>
            <a:r>
              <a:rPr lang="en-US" sz="3200">
                <a:latin typeface="Calibri"/>
                <a:ea typeface="Calibri"/>
                <a:cs typeface="Calibri"/>
                <a:sym typeface="Calibri"/>
              </a:rPr>
              <a:t>Must successfully complete the courses in order to earn the credit</a:t>
            </a:r>
            <a:endParaRPr/>
          </a:p>
          <a:p>
            <a:pPr indent="-461963" lvl="1" marL="785963" rtl="0" algn="l">
              <a:lnSpc>
                <a:spcPct val="90000"/>
              </a:lnSpc>
              <a:spcBef>
                <a:spcPts val="200"/>
              </a:spcBef>
              <a:spcAft>
                <a:spcPts val="0"/>
              </a:spcAft>
              <a:buSzPts val="3000"/>
              <a:buFont typeface="Noto Sans Symbols"/>
              <a:buChar char="▪"/>
            </a:pPr>
            <a:r>
              <a:rPr lang="en-US" sz="3000">
                <a:latin typeface="Calibri"/>
                <a:ea typeface="Calibri"/>
                <a:cs typeface="Calibri"/>
                <a:sym typeface="Calibri"/>
              </a:rPr>
              <a:t>Even if a student fails or withdraws from the course, the college transcript and high school transcript will reflect the student’s final grade</a:t>
            </a:r>
            <a:endParaRPr/>
          </a:p>
          <a:p>
            <a:pPr indent="-461963" lvl="1" marL="785963" rtl="0" algn="l">
              <a:lnSpc>
                <a:spcPct val="90000"/>
              </a:lnSpc>
              <a:spcBef>
                <a:spcPts val="400"/>
              </a:spcBef>
              <a:spcAft>
                <a:spcPts val="0"/>
              </a:spcAft>
              <a:buSzPts val="3000"/>
              <a:buFont typeface="Noto Sans Symbols"/>
              <a:buChar char="▪"/>
            </a:pPr>
            <a:r>
              <a:rPr lang="en-US" sz="3000">
                <a:latin typeface="Calibri"/>
                <a:ea typeface="Calibri"/>
                <a:cs typeface="Calibri"/>
                <a:sym typeface="Calibri"/>
              </a:rPr>
              <a:t>The high school transcript will match the college transcript with the course grade</a:t>
            </a:r>
            <a:endParaRPr/>
          </a:p>
        </p:txBody>
      </p:sp>
      <p:pic>
        <p:nvPicPr>
          <p:cNvPr id="137" name="Google Shape;137;p7"/>
          <p:cNvPicPr preferRelativeResize="0"/>
          <p:nvPr/>
        </p:nvPicPr>
        <p:blipFill rotWithShape="1">
          <a:blip r:embed="rId3">
            <a:alphaModFix/>
          </a:blip>
          <a:srcRect b="0" l="0" r="0" t="0"/>
          <a:stretch/>
        </p:blipFill>
        <p:spPr>
          <a:xfrm>
            <a:off x="4340515" y="5685015"/>
            <a:ext cx="3571929" cy="63286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a:solidFill>
                  <a:srgbClr val="FF00FF"/>
                </a:solidFill>
              </a:rPr>
              <a:t>WHAT IS COLLEGE CREDIT PLUS?</a:t>
            </a:r>
            <a:endParaRPr/>
          </a:p>
        </p:txBody>
      </p:sp>
      <p:sp>
        <p:nvSpPr>
          <p:cNvPr id="143" name="Google Shape;143;p8"/>
          <p:cNvSpPr txBox="1"/>
          <p:nvPr>
            <p:ph idx="1" type="body"/>
          </p:nvPr>
        </p:nvSpPr>
        <p:spPr>
          <a:xfrm>
            <a:off x="581191" y="1936656"/>
            <a:ext cx="11029615" cy="367830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400"/>
              <a:buNone/>
            </a:pPr>
            <a:r>
              <a:rPr lang="en-US" sz="3400">
                <a:latin typeface="Calibri"/>
                <a:ea typeface="Calibri"/>
                <a:cs typeface="Calibri"/>
                <a:sym typeface="Calibri"/>
              </a:rPr>
              <a:t>Students in Grades 7 through 12:</a:t>
            </a:r>
            <a:endParaRPr/>
          </a:p>
          <a:p>
            <a:pPr indent="-215900" lvl="0" marL="182880" rtl="0" algn="l">
              <a:lnSpc>
                <a:spcPct val="100000"/>
              </a:lnSpc>
              <a:spcBef>
                <a:spcPts val="800"/>
              </a:spcBef>
              <a:spcAft>
                <a:spcPts val="0"/>
              </a:spcAft>
              <a:buSzPts val="3400"/>
              <a:buFont typeface="Noto Sans Symbols"/>
              <a:buChar char="▪"/>
            </a:pPr>
            <a:r>
              <a:rPr lang="en-US" sz="3400">
                <a:latin typeface="Calibri"/>
                <a:ea typeface="Calibri"/>
                <a:cs typeface="Calibri"/>
                <a:sym typeface="Calibri"/>
              </a:rPr>
              <a:t> May take classes during the summer, fall, &amp; spring semesters</a:t>
            </a:r>
            <a:endParaRPr/>
          </a:p>
          <a:p>
            <a:pPr indent="-215900" lvl="0" marL="182880" rtl="0" algn="l">
              <a:lnSpc>
                <a:spcPct val="100000"/>
              </a:lnSpc>
              <a:spcBef>
                <a:spcPts val="800"/>
              </a:spcBef>
              <a:spcAft>
                <a:spcPts val="0"/>
              </a:spcAft>
              <a:buSzPts val="3400"/>
              <a:buFont typeface="Noto Sans Symbols"/>
              <a:buChar char="▪"/>
            </a:pPr>
            <a:r>
              <a:rPr lang="en-US" sz="3400">
                <a:latin typeface="Calibri"/>
                <a:ea typeface="Calibri"/>
                <a:cs typeface="Calibri"/>
                <a:sym typeface="Calibri"/>
              </a:rPr>
              <a:t> May take courses at the high school</a:t>
            </a:r>
            <a:r>
              <a:rPr baseline="30000" lang="en-US" sz="3400">
                <a:latin typeface="Calibri"/>
                <a:ea typeface="Calibri"/>
                <a:cs typeface="Calibri"/>
                <a:sym typeface="Calibri"/>
              </a:rPr>
              <a:t>*</a:t>
            </a:r>
            <a:r>
              <a:rPr lang="en-US" sz="3400">
                <a:latin typeface="Calibri"/>
                <a:ea typeface="Calibri"/>
                <a:cs typeface="Calibri"/>
                <a:sym typeface="Calibri"/>
              </a:rPr>
              <a:t>, college campus, or online</a:t>
            </a:r>
            <a:endParaRPr/>
          </a:p>
          <a:p>
            <a:pPr indent="0" lvl="0" marL="0" rtl="0" algn="l">
              <a:lnSpc>
                <a:spcPct val="100000"/>
              </a:lnSpc>
              <a:spcBef>
                <a:spcPts val="800"/>
              </a:spcBef>
              <a:spcAft>
                <a:spcPts val="0"/>
              </a:spcAft>
              <a:buSzPts val="2400"/>
              <a:buNone/>
            </a:pPr>
            <a:r>
              <a:rPr i="1" lang="en-US" sz="2400">
                <a:latin typeface="Calibri"/>
                <a:ea typeface="Calibri"/>
                <a:cs typeface="Calibri"/>
                <a:sym typeface="Calibri"/>
              </a:rPr>
              <a:t>*The option to take courses at the high school is only available if the high school has partnered with a college or university to offer college courses at the high school </a:t>
            </a:r>
            <a:endParaRPr sz="2400">
              <a:latin typeface="Calibri"/>
              <a:ea typeface="Calibri"/>
              <a:cs typeface="Calibri"/>
              <a:sym typeface="Calibri"/>
            </a:endParaRPr>
          </a:p>
        </p:txBody>
      </p:sp>
      <p:pic>
        <p:nvPicPr>
          <p:cNvPr id="144" name="Google Shape;144;p8"/>
          <p:cNvPicPr preferRelativeResize="0"/>
          <p:nvPr/>
        </p:nvPicPr>
        <p:blipFill rotWithShape="1">
          <a:blip r:embed="rId3">
            <a:alphaModFix/>
          </a:blip>
          <a:srcRect b="0" l="0" r="0" t="0"/>
          <a:stretch/>
        </p:blipFill>
        <p:spPr>
          <a:xfrm>
            <a:off x="4310033" y="5707788"/>
            <a:ext cx="3571929" cy="63286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title"/>
          </p:nvPr>
        </p:nvSpPr>
        <p:spPr>
          <a:xfrm>
            <a:off x="1202918" y="284176"/>
            <a:ext cx="10217937"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FF00FF"/>
              </a:buClr>
              <a:buSzPts val="4800"/>
              <a:buFont typeface="Corbel"/>
              <a:buNone/>
            </a:pPr>
            <a:r>
              <a:rPr b="1" lang="en-US" sz="4800" u="sng">
                <a:solidFill>
                  <a:srgbClr val="FF00FF"/>
                </a:solidFill>
                <a:hlinkClick r:id="rId3">
                  <a:extLst>
                    <a:ext uri="{A12FA001-AC4F-418D-AE19-62706E023703}">
                      <ahyp:hlinkClr val="tx"/>
                    </a:ext>
                  </a:extLst>
                </a:hlinkClick>
              </a:rPr>
              <a:t>HOW CAN STUDENTS PARTICIPATE?</a:t>
            </a:r>
            <a:endParaRPr b="1" sz="4800">
              <a:solidFill>
                <a:srgbClr val="FF00FF"/>
              </a:solidFill>
            </a:endParaRPr>
          </a:p>
        </p:txBody>
      </p:sp>
      <p:sp>
        <p:nvSpPr>
          <p:cNvPr id="150" name="Google Shape;150;p9"/>
          <p:cNvSpPr txBox="1"/>
          <p:nvPr>
            <p:ph idx="1" type="body"/>
          </p:nvPr>
        </p:nvSpPr>
        <p:spPr>
          <a:xfrm>
            <a:off x="209005" y="1819609"/>
            <a:ext cx="10058400" cy="4023360"/>
          </a:xfrm>
          <a:prstGeom prst="rect">
            <a:avLst/>
          </a:prstGeom>
          <a:noFill/>
          <a:ln>
            <a:noFill/>
          </a:ln>
        </p:spPr>
        <p:txBody>
          <a:bodyPr anchorCtr="0" anchor="t" bIns="45700" lIns="91425" spcFirstLastPara="1" rIns="91425" wrap="square" tIns="45700">
            <a:noAutofit/>
          </a:bodyPr>
          <a:lstStyle/>
          <a:p>
            <a:pPr indent="0" lvl="1" marL="457200" rtl="0" algn="l">
              <a:lnSpc>
                <a:spcPct val="100000"/>
              </a:lnSpc>
              <a:spcBef>
                <a:spcPts val="0"/>
              </a:spcBef>
              <a:spcAft>
                <a:spcPts val="0"/>
              </a:spcAft>
              <a:buSzPts val="4400"/>
              <a:buNone/>
            </a:pPr>
            <a:r>
              <a:rPr b="1" lang="en-US" sz="4400">
                <a:latin typeface="Calibri"/>
                <a:ea typeface="Calibri"/>
                <a:cs typeface="Calibri"/>
                <a:sym typeface="Calibri"/>
              </a:rPr>
              <a:t>Step 1: </a:t>
            </a:r>
            <a:r>
              <a:rPr b="1" lang="en-US" sz="4400" u="sng">
                <a:solidFill>
                  <a:schemeClr val="hlink"/>
                </a:solidFill>
                <a:latin typeface="Calibri"/>
                <a:ea typeface="Calibri"/>
                <a:cs typeface="Calibri"/>
                <a:sym typeface="Calibri"/>
                <a:hlinkClick r:id="rId4"/>
              </a:rPr>
              <a:t>Eligibility</a:t>
            </a:r>
            <a:endParaRPr b="1" sz="4400">
              <a:latin typeface="Calibri"/>
              <a:ea typeface="Calibri"/>
              <a:cs typeface="Calibri"/>
              <a:sym typeface="Calibri"/>
            </a:endParaRPr>
          </a:p>
          <a:p>
            <a:pPr indent="0" lvl="2" marL="914400" rtl="0" algn="l">
              <a:lnSpc>
                <a:spcPct val="100000"/>
              </a:lnSpc>
              <a:spcBef>
                <a:spcPts val="1000"/>
              </a:spcBef>
              <a:spcAft>
                <a:spcPts val="0"/>
              </a:spcAft>
              <a:buSzPts val="3400"/>
              <a:buNone/>
            </a:pPr>
            <a:r>
              <a:rPr lang="en-US" sz="3400">
                <a:latin typeface="Calibri"/>
                <a:ea typeface="Calibri"/>
                <a:cs typeface="Calibri"/>
                <a:sym typeface="Calibri"/>
              </a:rPr>
              <a:t>Students must be “eligible” for College Credit Plus participation based on assessment exam scores</a:t>
            </a:r>
            <a:endParaRPr/>
          </a:p>
          <a:p>
            <a:pPr indent="0" lvl="2" marL="914400" rtl="0" algn="l">
              <a:lnSpc>
                <a:spcPct val="100000"/>
              </a:lnSpc>
              <a:spcBef>
                <a:spcPts val="1000"/>
              </a:spcBef>
              <a:spcAft>
                <a:spcPts val="0"/>
              </a:spcAft>
              <a:buSzPts val="3400"/>
              <a:buNone/>
            </a:pPr>
            <a:r>
              <a:t/>
            </a:r>
            <a:endParaRPr sz="3400">
              <a:latin typeface="Calibri"/>
              <a:ea typeface="Calibri"/>
              <a:cs typeface="Calibri"/>
              <a:sym typeface="Calibri"/>
            </a:endParaRPr>
          </a:p>
          <a:p>
            <a:pPr indent="0" lvl="2" marL="914400" rtl="0" algn="l">
              <a:lnSpc>
                <a:spcPct val="100000"/>
              </a:lnSpc>
              <a:spcBef>
                <a:spcPts val="1000"/>
              </a:spcBef>
              <a:spcAft>
                <a:spcPts val="0"/>
              </a:spcAft>
              <a:buSzPts val="3400"/>
              <a:buNone/>
            </a:pPr>
            <a:r>
              <a:rPr lang="en-US" sz="3400">
                <a:latin typeface="Calibri"/>
                <a:ea typeface="Calibri"/>
                <a:cs typeface="Calibri"/>
                <a:sym typeface="Calibri"/>
              </a:rPr>
              <a:t>Colleges make all eligibility and admission decisions not JBSD</a:t>
            </a:r>
            <a:endParaRPr sz="3400">
              <a:latin typeface="Calibri"/>
              <a:ea typeface="Calibri"/>
              <a:cs typeface="Calibri"/>
              <a:sym typeface="Calibri"/>
            </a:endParaRPr>
          </a:p>
        </p:txBody>
      </p:sp>
      <p:pic>
        <p:nvPicPr>
          <p:cNvPr id="151" name="Google Shape;151;p9"/>
          <p:cNvPicPr preferRelativeResize="0"/>
          <p:nvPr/>
        </p:nvPicPr>
        <p:blipFill rotWithShape="1">
          <a:blip r:embed="rId5">
            <a:alphaModFix/>
          </a:blip>
          <a:srcRect b="0" l="0" r="0" t="0"/>
          <a:stretch/>
        </p:blipFill>
        <p:spPr>
          <a:xfrm>
            <a:off x="4209451" y="5689500"/>
            <a:ext cx="3571929" cy="63286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2019-07-31T17:39:52Z</dcterms:created>
  <dc:creator>Laura Padgett</dc:creator>
</cp:coreProperties>
</file>